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1" r:id="rId3"/>
    <p:sldId id="262" r:id="rId4"/>
    <p:sldId id="266" r:id="rId5"/>
    <p:sldId id="258" r:id="rId6"/>
    <p:sldId id="257" r:id="rId7"/>
    <p:sldId id="265" r:id="rId8"/>
    <p:sldId id="28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54" d="100"/>
          <a:sy n="54" d="100"/>
        </p:scale>
        <p:origin x="49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49E7EF6-8895-4F7C-9E9B-89D4182A1A9B}"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3290856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E7EF6-8895-4F7C-9E9B-89D4182A1A9B}"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2098245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9E7EF6-8895-4F7C-9E9B-89D4182A1A9B}"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1855145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9E7EF6-8895-4F7C-9E9B-89D4182A1A9B}" type="datetimeFigureOut">
              <a:rPr lang="en-US" smtClean="0"/>
              <a:t>12/12/2017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836786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9E7EF6-8895-4F7C-9E9B-89D4182A1A9B}" type="datetimeFigureOut">
              <a:rPr lang="en-US" smtClean="0"/>
              <a:t>12/12/2017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3317044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9E7EF6-8895-4F7C-9E9B-89D4182A1A9B}" type="datetimeFigureOut">
              <a:rPr lang="en-US" smtClean="0"/>
              <a:t>12/12/2017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282382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9E7EF6-8895-4F7C-9E9B-89D4182A1A9B}" type="datetimeFigureOut">
              <a:rPr lang="en-US" smtClean="0"/>
              <a:t>12/12/2017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3299564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49E7EF6-8895-4F7C-9E9B-89D4182A1A9B}" type="datetimeFigureOut">
              <a:rPr lang="en-US" smtClean="0"/>
              <a:t>12/12/2017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162357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49E7EF6-8895-4F7C-9E9B-89D4182A1A9B}" type="datetimeFigureOut">
              <a:rPr lang="en-US" smtClean="0"/>
              <a:t>12/12/2017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56485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E7EF6-8895-4F7C-9E9B-89D4182A1A9B}"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4197138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E7EF6-8895-4F7C-9E9B-89D4182A1A9B}" type="datetimeFigureOut">
              <a:rPr lang="en-US" smtClean="0"/>
              <a:t>12/12/2017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B2AC0-B61B-4CE8-9FDD-ABE43EBC0124}" type="slidenum">
              <a:rPr lang="en-US" smtClean="0"/>
              <a:t>‹#›</a:t>
            </a:fld>
            <a:endParaRPr lang="en-US"/>
          </a:p>
        </p:txBody>
      </p:sp>
    </p:spTree>
    <p:extLst>
      <p:ext uri="{BB962C8B-B14F-4D97-AF65-F5344CB8AC3E}">
        <p14:creationId xmlns:p14="http://schemas.microsoft.com/office/powerpoint/2010/main" val="1118211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E7EF6-8895-4F7C-9E9B-89D4182A1A9B}" type="datetimeFigureOut">
              <a:rPr lang="en-US" smtClean="0"/>
              <a:t>12/12/2017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4B2AC0-B61B-4CE8-9FDD-ABE43EBC0124}" type="slidenum">
              <a:rPr lang="en-US" smtClean="0"/>
              <a:t>‹#›</a:t>
            </a:fld>
            <a:endParaRPr lang="en-US"/>
          </a:p>
        </p:txBody>
      </p:sp>
    </p:spTree>
    <p:extLst>
      <p:ext uri="{BB962C8B-B14F-4D97-AF65-F5344CB8AC3E}">
        <p14:creationId xmlns:p14="http://schemas.microsoft.com/office/powerpoint/2010/main" val="3911357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1538" y="679447"/>
            <a:ext cx="10448925" cy="1549400"/>
          </a:xfrm>
        </p:spPr>
        <p:txBody>
          <a:bodyPr>
            <a:normAutofit/>
          </a:bodyPr>
          <a:lstStyle/>
          <a:p>
            <a:r>
              <a:rPr lang="en-US" dirty="0"/>
              <a:t>Mu 101: Introduction to Music</a:t>
            </a:r>
          </a:p>
        </p:txBody>
      </p:sp>
      <p:sp>
        <p:nvSpPr>
          <p:cNvPr id="3" name="Subtitle 2"/>
          <p:cNvSpPr>
            <a:spLocks noGrp="1"/>
          </p:cNvSpPr>
          <p:nvPr>
            <p:ph type="subTitle" idx="1"/>
          </p:nvPr>
        </p:nvSpPr>
        <p:spPr>
          <a:xfrm>
            <a:off x="1524000" y="2179634"/>
            <a:ext cx="9144000" cy="1655762"/>
          </a:xfrm>
        </p:spPr>
        <p:txBody>
          <a:bodyPr>
            <a:normAutofit lnSpcReduction="10000"/>
          </a:bodyPr>
          <a:lstStyle/>
          <a:p>
            <a:r>
              <a:rPr lang="en-US" dirty="0"/>
              <a:t>Instructor: Dr. Alice Jones</a:t>
            </a:r>
          </a:p>
          <a:p>
            <a:r>
              <a:rPr lang="en-US" dirty="0" err="1"/>
              <a:t>Queensborough</a:t>
            </a:r>
            <a:r>
              <a:rPr lang="en-US" dirty="0"/>
              <a:t> Community College</a:t>
            </a:r>
          </a:p>
          <a:p>
            <a:r>
              <a:rPr lang="en-US" dirty="0"/>
              <a:t>Fall 2017</a:t>
            </a:r>
          </a:p>
          <a:p>
            <a:r>
              <a:rPr lang="en-US" dirty="0"/>
              <a:t>Sections J2 (Tuesdays 3:10-6) and C3A (Wednesdays 9:10-12)</a:t>
            </a:r>
          </a:p>
        </p:txBody>
      </p:sp>
      <p:sp>
        <p:nvSpPr>
          <p:cNvPr id="5" name="TextBox 4"/>
          <p:cNvSpPr txBox="1"/>
          <p:nvPr/>
        </p:nvSpPr>
        <p:spPr>
          <a:xfrm>
            <a:off x="4642514" y="332143"/>
            <a:ext cx="2906973"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t>Reading/attendance quiz!</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930" y="3986212"/>
            <a:ext cx="8418139" cy="2792016"/>
          </a:xfrm>
          <a:prstGeom prst="rect">
            <a:avLst/>
          </a:prstGeom>
        </p:spPr>
      </p:pic>
    </p:spTree>
    <p:extLst>
      <p:ext uri="{BB962C8B-B14F-4D97-AF65-F5344CB8AC3E}">
        <p14:creationId xmlns:p14="http://schemas.microsoft.com/office/powerpoint/2010/main" val="1064210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p:txBody>
          <a:bodyPr anchor="ctr"/>
          <a:lstStyle/>
          <a:p>
            <a:r>
              <a:rPr lang="en-US" dirty="0"/>
              <a:t>A composer can’t control everything that happens in a performance</a:t>
            </a:r>
          </a:p>
          <a:p>
            <a:r>
              <a:rPr lang="en-US" dirty="0"/>
              <a:t>A big part of music in the 20</a:t>
            </a:r>
            <a:r>
              <a:rPr lang="en-US" baseline="30000" dirty="0"/>
              <a:t>th</a:t>
            </a:r>
            <a:r>
              <a:rPr lang="en-US" dirty="0"/>
              <a:t> century is exploring the question “What is music?”</a:t>
            </a:r>
          </a:p>
          <a:p>
            <a:pPr lvl="1"/>
            <a:r>
              <a:rPr lang="en-US" dirty="0"/>
              <a:t>Sound and noise vs. “music”</a:t>
            </a:r>
          </a:p>
          <a:p>
            <a:pPr lvl="1"/>
            <a:r>
              <a:rPr lang="en-US" dirty="0"/>
              <a:t>Electronics</a:t>
            </a:r>
          </a:p>
          <a:p>
            <a:pPr lvl="1"/>
            <a:r>
              <a:rPr lang="en-US" dirty="0"/>
              <a:t>Aesthetic trends: serialism (12-tone), minimalism, avant-garde, neo-classicism, neo-romanticism, multiculturalism</a:t>
            </a:r>
          </a:p>
        </p:txBody>
      </p:sp>
    </p:spTree>
    <p:extLst>
      <p:ext uri="{BB962C8B-B14F-4D97-AF65-F5344CB8AC3E}">
        <p14:creationId xmlns:p14="http://schemas.microsoft.com/office/powerpoint/2010/main" val="2494726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George Crumb (b. 1929)</a:t>
            </a:r>
          </a:p>
        </p:txBody>
      </p:sp>
      <p:sp>
        <p:nvSpPr>
          <p:cNvPr id="3" name="Content Placeholder 2"/>
          <p:cNvSpPr>
            <a:spLocks noGrp="1"/>
          </p:cNvSpPr>
          <p:nvPr>
            <p:ph idx="1"/>
          </p:nvPr>
        </p:nvSpPr>
        <p:spPr>
          <a:xfrm>
            <a:off x="838200" y="1825625"/>
            <a:ext cx="8730615" cy="4351338"/>
          </a:xfrm>
        </p:spPr>
        <p:txBody>
          <a:bodyPr/>
          <a:lstStyle/>
          <a:p>
            <a:r>
              <a:rPr lang="en-US" dirty="0"/>
              <a:t>West Virginia</a:t>
            </a:r>
          </a:p>
          <a:p>
            <a:r>
              <a:rPr lang="en-US" dirty="0"/>
              <a:t>Educated at Mason College of Music (BA 1950), University of Illinois at Urbana-Champaign (MM), University of Michigan (DMA 1959)</a:t>
            </a:r>
          </a:p>
          <a:p>
            <a:r>
              <a:rPr lang="en-US" dirty="0"/>
              <a:t>Music explores extended timbres and big philosophical questions: what is time, why are we here, what does it mean to be human (evolution, relationship to the natural world)</a:t>
            </a:r>
          </a:p>
          <a:p>
            <a:r>
              <a:rPr lang="en-US" dirty="0"/>
              <a:t>Experimental (sound production and theatricality) but conservative (often sonically pleasant)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8815" y="365125"/>
            <a:ext cx="2405321" cy="29649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8815" y="3518038"/>
            <a:ext cx="2405321" cy="2991693"/>
          </a:xfrm>
          <a:prstGeom prst="rect">
            <a:avLst/>
          </a:prstGeom>
        </p:spPr>
      </p:pic>
    </p:spTree>
    <p:extLst>
      <p:ext uri="{BB962C8B-B14F-4D97-AF65-F5344CB8AC3E}">
        <p14:creationId xmlns:p14="http://schemas.microsoft.com/office/powerpoint/2010/main" val="3358724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George Crumb (b. 1929)</a:t>
            </a:r>
          </a:p>
        </p:txBody>
      </p:sp>
      <p:sp>
        <p:nvSpPr>
          <p:cNvPr id="3" name="Content Placeholder 2"/>
          <p:cNvSpPr>
            <a:spLocks noGrp="1"/>
          </p:cNvSpPr>
          <p:nvPr>
            <p:ph idx="1"/>
          </p:nvPr>
        </p:nvSpPr>
        <p:spPr/>
        <p:txBody>
          <a:bodyPr numCol="2" anchor="ctr">
            <a:normAutofit lnSpcReduction="10000"/>
          </a:bodyPr>
          <a:lstStyle/>
          <a:p>
            <a:pPr marL="0" indent="0">
              <a:buNone/>
            </a:pPr>
            <a:r>
              <a:rPr lang="en-US" i="1" dirty="0"/>
              <a:t>Eleven Echoes of Autumn </a:t>
            </a:r>
            <a:r>
              <a:rPr lang="en-US" dirty="0"/>
              <a:t>(1965) </a:t>
            </a:r>
          </a:p>
          <a:p>
            <a:pPr marL="0" indent="0">
              <a:buNone/>
            </a:pPr>
            <a:r>
              <a:rPr lang="en-US" i="1" dirty="0"/>
              <a:t>Echoes of Time and the River (Echoes II) </a:t>
            </a:r>
            <a:r>
              <a:rPr lang="en-US" dirty="0"/>
              <a:t>(1967)</a:t>
            </a:r>
          </a:p>
          <a:p>
            <a:pPr marL="0" indent="0">
              <a:buNone/>
            </a:pPr>
            <a:r>
              <a:rPr lang="en-US" i="1" dirty="0"/>
              <a:t>Ancient Voices of Children </a:t>
            </a:r>
            <a:r>
              <a:rPr lang="en-US" dirty="0"/>
              <a:t>(1970)</a:t>
            </a:r>
          </a:p>
          <a:p>
            <a:pPr marL="0" indent="0">
              <a:buNone/>
            </a:pPr>
            <a:r>
              <a:rPr lang="en-US" i="1" dirty="0"/>
              <a:t>Vox </a:t>
            </a:r>
            <a:r>
              <a:rPr lang="en-US" i="1" dirty="0" err="1"/>
              <a:t>Balaenae</a:t>
            </a:r>
            <a:r>
              <a:rPr lang="en-US" i="1" dirty="0"/>
              <a:t> (Voice of the Whale)</a:t>
            </a:r>
            <a:r>
              <a:rPr lang="en-US" dirty="0"/>
              <a:t> (1971)</a:t>
            </a:r>
          </a:p>
          <a:p>
            <a:pPr marL="0" indent="0">
              <a:buNone/>
            </a:pPr>
            <a:r>
              <a:rPr lang="en-US" i="1" dirty="0"/>
              <a:t>Music for a Summer Evening (</a:t>
            </a:r>
            <a:r>
              <a:rPr lang="en-US" i="1" dirty="0" err="1"/>
              <a:t>Makrokosmos</a:t>
            </a:r>
            <a:r>
              <a:rPr lang="en-US" i="1" dirty="0"/>
              <a:t> III)</a:t>
            </a:r>
            <a:r>
              <a:rPr lang="en-US" dirty="0"/>
              <a:t> (1974)</a:t>
            </a:r>
          </a:p>
          <a:p>
            <a:pPr marL="0" indent="0">
              <a:buNone/>
            </a:pPr>
            <a:r>
              <a:rPr lang="en-US" i="1" dirty="0"/>
              <a:t>Dream Sequence (Images II) </a:t>
            </a:r>
            <a:r>
              <a:rPr lang="en-US" dirty="0"/>
              <a:t>(1976)</a:t>
            </a:r>
          </a:p>
          <a:p>
            <a:pPr marL="0" indent="0">
              <a:buNone/>
            </a:pPr>
            <a:r>
              <a:rPr lang="en-US" i="1" dirty="0"/>
              <a:t>Star-Child</a:t>
            </a:r>
            <a:r>
              <a:rPr lang="en-US" dirty="0"/>
              <a:t> (1977)</a:t>
            </a:r>
          </a:p>
          <a:p>
            <a:pPr marL="0" indent="0">
              <a:buNone/>
            </a:pPr>
            <a:r>
              <a:rPr lang="en-US" i="1" dirty="0"/>
              <a:t>Celestial Mechanics </a:t>
            </a:r>
            <a:r>
              <a:rPr lang="en-US" dirty="0"/>
              <a:t>(1979)</a:t>
            </a:r>
          </a:p>
          <a:p>
            <a:pPr marL="0" indent="0">
              <a:buNone/>
            </a:pPr>
            <a:r>
              <a:rPr lang="en-US" i="1" dirty="0"/>
              <a:t>An Idyll for the Misbegotten (Images III) </a:t>
            </a:r>
            <a:r>
              <a:rPr lang="en-US" dirty="0"/>
              <a:t>(1986)</a:t>
            </a:r>
          </a:p>
          <a:p>
            <a:pPr marL="0" indent="0">
              <a:buNone/>
            </a:pPr>
            <a:r>
              <a:rPr lang="en-US" i="1" dirty="0"/>
              <a:t>A Haunted Landscape </a:t>
            </a:r>
            <a:r>
              <a:rPr lang="en-US" dirty="0"/>
              <a:t>(1987)</a:t>
            </a:r>
          </a:p>
          <a:p>
            <a:pPr marL="0" indent="0">
              <a:buNone/>
            </a:pPr>
            <a:r>
              <a:rPr lang="en-US" i="1" dirty="0"/>
              <a:t>Mundus </a:t>
            </a:r>
            <a:r>
              <a:rPr lang="en-US" i="1" dirty="0" err="1"/>
              <a:t>Canis</a:t>
            </a:r>
            <a:r>
              <a:rPr lang="en-US" i="1" dirty="0"/>
              <a:t> (A Dog’s World) </a:t>
            </a:r>
            <a:r>
              <a:rPr lang="en-US" dirty="0"/>
              <a:t>(1998)</a:t>
            </a:r>
          </a:p>
          <a:p>
            <a:pPr marL="0" indent="0">
              <a:buNone/>
            </a:pPr>
            <a:r>
              <a:rPr lang="en-US" i="1" dirty="0"/>
              <a:t>Eine </a:t>
            </a:r>
            <a:r>
              <a:rPr lang="en-US" i="1" dirty="0" err="1"/>
              <a:t>Kleine</a:t>
            </a:r>
            <a:r>
              <a:rPr lang="en-US" i="1" dirty="0"/>
              <a:t> </a:t>
            </a:r>
            <a:r>
              <a:rPr lang="en-US" i="1" dirty="0" err="1"/>
              <a:t>Mitternachtmusik</a:t>
            </a:r>
            <a:r>
              <a:rPr lang="en-US" i="1" dirty="0"/>
              <a:t> (A Little Midnight Music) </a:t>
            </a:r>
            <a:r>
              <a:rPr lang="en-US" dirty="0"/>
              <a:t>(2001)</a:t>
            </a:r>
          </a:p>
          <a:p>
            <a:pPr marL="0" indent="0">
              <a:buNone/>
            </a:pPr>
            <a:r>
              <a:rPr lang="en-US" i="1" dirty="0"/>
              <a:t>Otherworldly Resonances </a:t>
            </a:r>
            <a:r>
              <a:rPr lang="en-US" dirty="0"/>
              <a:t>(2003)</a:t>
            </a:r>
          </a:p>
        </p:txBody>
      </p:sp>
    </p:spTree>
    <p:extLst>
      <p:ext uri="{BB962C8B-B14F-4D97-AF65-F5344CB8AC3E}">
        <p14:creationId xmlns:p14="http://schemas.microsoft.com/office/powerpoint/2010/main" val="4052627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George Crumb, </a:t>
            </a:r>
            <a:r>
              <a:rPr lang="en-US" i="1" dirty="0"/>
              <a:t>Black Angels</a:t>
            </a:r>
            <a:r>
              <a:rPr lang="en-US" dirty="0"/>
              <a:t> (1970)</a:t>
            </a:r>
          </a:p>
        </p:txBody>
      </p:sp>
      <p:sp>
        <p:nvSpPr>
          <p:cNvPr id="3" name="Content Placeholder 2"/>
          <p:cNvSpPr>
            <a:spLocks noGrp="1"/>
          </p:cNvSpPr>
          <p:nvPr>
            <p:ph idx="1"/>
          </p:nvPr>
        </p:nvSpPr>
        <p:spPr/>
        <p:txBody>
          <a:bodyPr/>
          <a:lstStyle/>
          <a:p>
            <a:r>
              <a:rPr lang="en-US" dirty="0"/>
              <a:t>Subtitle: Thirteen Images from the Dark Land: a parable on our troubled contemporary world</a:t>
            </a:r>
          </a:p>
          <a:p>
            <a:endParaRPr lang="en-US" dirty="0"/>
          </a:p>
          <a:p>
            <a:r>
              <a:rPr lang="en-US" dirty="0"/>
              <a:t>Finding overwhelming beauty all around:</a:t>
            </a:r>
          </a:p>
          <a:p>
            <a:pPr lvl="1"/>
            <a:r>
              <a:rPr lang="en-US" dirty="0"/>
              <a:t>Insects </a:t>
            </a:r>
          </a:p>
          <a:p>
            <a:pPr lvl="1"/>
            <a:r>
              <a:rPr lang="en-US" dirty="0"/>
              <a:t>Melodies that evoke different </a:t>
            </a:r>
            <a:r>
              <a:rPr lang="en-US" dirty="0" err="1"/>
              <a:t>musics</a:t>
            </a:r>
            <a:r>
              <a:rPr lang="en-US" dirty="0"/>
              <a:t> from around the world</a:t>
            </a:r>
          </a:p>
          <a:p>
            <a:pPr lvl="1"/>
            <a:r>
              <a:rPr lang="en-US" dirty="0"/>
              <a:t>Percussive sounds</a:t>
            </a:r>
          </a:p>
          <a:p>
            <a:pPr lvl="1"/>
            <a:r>
              <a:rPr lang="en-US" dirty="0"/>
              <a:t>Spiritual sounds of the universe, becoming aware of the big-ness of the world</a:t>
            </a:r>
          </a:p>
          <a:p>
            <a:endParaRPr lang="en-US" dirty="0"/>
          </a:p>
        </p:txBody>
      </p:sp>
      <p:sp>
        <p:nvSpPr>
          <p:cNvPr id="5" name="TextBox 4"/>
          <p:cNvSpPr txBox="1"/>
          <p:nvPr/>
        </p:nvSpPr>
        <p:spPr>
          <a:xfrm>
            <a:off x="559594" y="5614988"/>
            <a:ext cx="11072812"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dirty="0"/>
              <a:t>“Debussy really was one of the first composers to make the sheer sound a very special aspect of the music… everything in sound is useable if its’ justified in the music itself… All of the sounds I’ve borrowed from eastern music, Asian music, and so forth, are sounds that are in my ear.” (interview, 1988)</a:t>
            </a:r>
          </a:p>
        </p:txBody>
      </p:sp>
      <p:sp>
        <p:nvSpPr>
          <p:cNvPr id="6" name="TextBox 5"/>
          <p:cNvSpPr txBox="1"/>
          <p:nvPr/>
        </p:nvSpPr>
        <p:spPr>
          <a:xfrm>
            <a:off x="8072439" y="2386013"/>
            <a:ext cx="355996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Music is “a system of proportions in the service of a spiritual impulse”</a:t>
            </a:r>
          </a:p>
        </p:txBody>
      </p:sp>
    </p:spTree>
    <p:extLst>
      <p:ext uri="{BB962C8B-B14F-4D97-AF65-F5344CB8AC3E}">
        <p14:creationId xmlns:p14="http://schemas.microsoft.com/office/powerpoint/2010/main" val="33900782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Final thoughts?</a:t>
            </a:r>
          </a:p>
        </p:txBody>
      </p:sp>
      <p:sp>
        <p:nvSpPr>
          <p:cNvPr id="4" name="Text Placeholder 3"/>
          <p:cNvSpPr>
            <a:spLocks noGrp="1"/>
          </p:cNvSpPr>
          <p:nvPr>
            <p:ph type="body" idx="2"/>
          </p:nvPr>
        </p:nvSpPr>
        <p:spPr>
          <a:xfrm>
            <a:off x="839788" y="2057400"/>
            <a:ext cx="5583237" cy="3811588"/>
          </a:xfrm>
        </p:spPr>
        <p:txBody>
          <a:bodyPr anchor="ctr">
            <a:normAutofit/>
          </a:bodyPr>
          <a:lstStyle/>
          <a:p>
            <a:r>
              <a:rPr lang="en-US" sz="2400" dirty="0"/>
              <a:t>Not all music is worth listening to multiple times, but all music is worth listening to once</a:t>
            </a:r>
          </a:p>
          <a:p>
            <a:endParaRPr lang="en-US" sz="2400" dirty="0"/>
          </a:p>
          <a:p>
            <a:r>
              <a:rPr lang="en-US" sz="2400" dirty="0"/>
              <a:t>To commit to education is to commit to growing</a:t>
            </a:r>
          </a:p>
          <a:p>
            <a:endParaRPr lang="en-US" sz="2400" dirty="0"/>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b="3268"/>
          <a:stretch/>
        </p:blipFill>
        <p:spPr>
          <a:xfrm>
            <a:off x="6748462" y="276226"/>
            <a:ext cx="4292600" cy="6289907"/>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583096" y="5796692"/>
            <a:ext cx="5839929"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200" i="1" dirty="0">
                <a:solidFill>
                  <a:srgbClr val="000000"/>
                </a:solidFill>
              </a:rPr>
              <a:t>“Just listen with the vastness of the world in mind.</a:t>
            </a:r>
          </a:p>
          <a:p>
            <a:pPr algn="ctr"/>
            <a:r>
              <a:rPr lang="en-US" sz="2200" i="1" dirty="0">
                <a:solidFill>
                  <a:srgbClr val="000000"/>
                </a:solidFill>
              </a:rPr>
              <a:t>You can’t fail to get the message.”</a:t>
            </a:r>
            <a:r>
              <a:rPr lang="en-US" sz="2200" dirty="0">
                <a:solidFill>
                  <a:srgbClr val="000000"/>
                </a:solidFill>
              </a:rPr>
              <a:t> —Pierre Boulez</a:t>
            </a:r>
          </a:p>
        </p:txBody>
      </p:sp>
    </p:spTree>
    <p:extLst>
      <p:ext uri="{BB962C8B-B14F-4D97-AF65-F5344CB8AC3E}">
        <p14:creationId xmlns:p14="http://schemas.microsoft.com/office/powerpoint/2010/main" val="13848471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1979" y="4315619"/>
            <a:ext cx="3416135" cy="2387485"/>
          </a:xfrm>
          <a:prstGeom prst="rect">
            <a:avLst/>
          </a:prstGeom>
        </p:spPr>
      </p:pic>
      <p:sp>
        <p:nvSpPr>
          <p:cNvPr id="5" name="Title 4"/>
          <p:cNvSpPr>
            <a:spLocks noGrp="1"/>
          </p:cNvSpPr>
          <p:nvPr>
            <p:ph type="title"/>
          </p:nvPr>
        </p:nvSpPr>
        <p:spPr/>
        <p:txBody>
          <a:bodyPr/>
          <a:lstStyle/>
          <a:p>
            <a:r>
              <a:rPr lang="en-US" dirty="0"/>
              <a:t>Reminders</a:t>
            </a:r>
          </a:p>
        </p:txBody>
      </p:sp>
      <p:sp>
        <p:nvSpPr>
          <p:cNvPr id="6" name="Content Placeholder 5"/>
          <p:cNvSpPr>
            <a:spLocks noGrp="1"/>
          </p:cNvSpPr>
          <p:nvPr>
            <p:ph idx="1"/>
          </p:nvPr>
        </p:nvSpPr>
        <p:spPr>
          <a:xfrm>
            <a:off x="838200" y="1825625"/>
            <a:ext cx="10515600" cy="4351338"/>
          </a:xfrm>
        </p:spPr>
        <p:txBody>
          <a:bodyPr anchor="ctr">
            <a:normAutofit/>
          </a:bodyPr>
          <a:lstStyle/>
          <a:p>
            <a:r>
              <a:rPr lang="en-US" dirty="0"/>
              <a:t>Concert Response Essay – due at the final exam, December 19/20 (hard copy)</a:t>
            </a:r>
          </a:p>
          <a:p>
            <a:r>
              <a:rPr lang="en-US" dirty="0"/>
              <a:t>Optional extra credit – due the day of your final exam (via email by 11:59 pm)</a:t>
            </a:r>
          </a:p>
          <a:p>
            <a:r>
              <a:rPr lang="en-US" dirty="0"/>
              <a:t>Final exam =  Final discussion and writing project</a:t>
            </a:r>
          </a:p>
          <a:p>
            <a:pPr lvl="1"/>
            <a:r>
              <a:rPr lang="en-US" dirty="0"/>
              <a:t>Topic available in a blog post starting December 12</a:t>
            </a:r>
          </a:p>
        </p:txBody>
      </p:sp>
    </p:spTree>
    <p:extLst>
      <p:ext uri="{BB962C8B-B14F-4D97-AF65-F5344CB8AC3E}">
        <p14:creationId xmlns:p14="http://schemas.microsoft.com/office/powerpoint/2010/main" val="3973192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End write</a:t>
            </a:r>
          </a:p>
        </p:txBody>
      </p:sp>
      <p:sp>
        <p:nvSpPr>
          <p:cNvPr id="6" name="Content Placeholder 5"/>
          <p:cNvSpPr>
            <a:spLocks noGrp="1"/>
          </p:cNvSpPr>
          <p:nvPr>
            <p:ph idx="1"/>
          </p:nvPr>
        </p:nvSpPr>
        <p:spPr/>
        <p:txBody>
          <a:bodyPr anchor="ctr"/>
          <a:lstStyle/>
          <a:p>
            <a:pPr marL="0" indent="0">
              <a:buNone/>
            </a:pPr>
            <a:r>
              <a:rPr lang="en-US" dirty="0"/>
              <a:t>What’s the most interesting, valuable, </a:t>
            </a:r>
            <a:r>
              <a:rPr lang="en-US"/>
              <a:t>or helpful </a:t>
            </a:r>
            <a:r>
              <a:rPr lang="en-US" dirty="0"/>
              <a:t>thing you’ve learned in Mu 101 </a:t>
            </a:r>
            <a:r>
              <a:rPr lang="en-US"/>
              <a:t>this semester?</a:t>
            </a:r>
            <a:endParaRPr lang="en-US" dirty="0"/>
          </a:p>
        </p:txBody>
      </p:sp>
    </p:spTree>
    <p:extLst>
      <p:ext uri="{BB962C8B-B14F-4D97-AF65-F5344CB8AC3E}">
        <p14:creationId xmlns:p14="http://schemas.microsoft.com/office/powerpoint/2010/main" val="23266892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552</Words>
  <Application>Microsoft Office PowerPoint</Application>
  <PresentationFormat>Widescreen</PresentationFormat>
  <Paragraphs>54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Mu 101: Introduction to Music</vt:lpstr>
      <vt:lpstr>Recap</vt:lpstr>
      <vt:lpstr>George Crumb (b. 1929)</vt:lpstr>
      <vt:lpstr>George Crumb (b. 1929)</vt:lpstr>
      <vt:lpstr>George Crumb, Black Angels (1970)</vt:lpstr>
      <vt:lpstr>Final thoughts?</vt:lpstr>
      <vt:lpstr>Reminders</vt:lpstr>
      <vt:lpstr>End write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Alice Jones</dc:creator>
  <cp:lastModifiedBy>Alice Jones</cp:lastModifiedBy>
  <cp:revision>34</cp:revision>
  <dcterms:created xsi:type="dcterms:W3CDTF">2016-12-08T01:05:42Z</dcterms:created>
  <dcterms:modified xsi:type="dcterms:W3CDTF">2017-12-12T16:41:54Z</dcterms:modified>
</cp:coreProperties>
</file>