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2" r:id="rId2"/>
    <p:sldId id="258" r:id="rId3"/>
    <p:sldId id="261" r:id="rId4"/>
    <p:sldId id="262" r:id="rId5"/>
    <p:sldId id="264" r:id="rId6"/>
    <p:sldId id="304" r:id="rId7"/>
    <p:sldId id="305" r:id="rId8"/>
    <p:sldId id="306" r:id="rId9"/>
    <p:sldId id="307" r:id="rId10"/>
    <p:sldId id="308" r:id="rId11"/>
    <p:sldId id="266" r:id="rId12"/>
    <p:sldId id="267" r:id="rId13"/>
    <p:sldId id="269" r:id="rId14"/>
    <p:sldId id="270" r:id="rId15"/>
    <p:sldId id="302" r:id="rId16"/>
    <p:sldId id="280" r:id="rId17"/>
    <p:sldId id="281" r:id="rId18"/>
    <p:sldId id="282" r:id="rId19"/>
    <p:sldId id="298" r:id="rId20"/>
    <p:sldId id="314" r:id="rId21"/>
    <p:sldId id="316" r:id="rId22"/>
    <p:sldId id="317" r:id="rId23"/>
    <p:sldId id="318" r:id="rId24"/>
    <p:sldId id="320" r:id="rId25"/>
    <p:sldId id="301" r:id="rId26"/>
    <p:sldId id="30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0" d="100"/>
          <a:sy n="50" d="100"/>
        </p:scale>
        <p:origin x="9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52EA76-1D30-4425-AB49-8815AAEA2717}" type="doc">
      <dgm:prSet loTypeId="urn:microsoft.com/office/officeart/2005/8/layout/vList5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0802B2F-7A5A-4CBD-B3B3-B0C6B6C33898}">
      <dgm:prSet custT="1"/>
      <dgm:spPr/>
      <dgm:t>
        <a:bodyPr/>
        <a:lstStyle/>
        <a:p>
          <a:pPr rtl="0"/>
          <a:r>
            <a:rPr lang="en-US" sz="3600" b="1" dirty="0" smtClean="0"/>
            <a:t>Baroque</a:t>
          </a:r>
        </a:p>
        <a:p>
          <a:pPr rtl="0"/>
          <a:r>
            <a:rPr lang="en-US" sz="3600" b="1" dirty="0" smtClean="0"/>
            <a:t>1600-1750</a:t>
          </a:r>
          <a:endParaRPr lang="en-US" sz="3600" dirty="0"/>
        </a:p>
      </dgm:t>
    </dgm:pt>
    <dgm:pt modelId="{FE533EDD-6041-4838-AF49-D66F53D241C3}" type="parTrans" cxnId="{7FB235A3-60D1-4616-9977-BE3B436BA786}">
      <dgm:prSet/>
      <dgm:spPr/>
      <dgm:t>
        <a:bodyPr/>
        <a:lstStyle/>
        <a:p>
          <a:endParaRPr lang="en-US"/>
        </a:p>
      </dgm:t>
    </dgm:pt>
    <dgm:pt modelId="{1AA8F455-842A-441C-BCE7-72481D22DF4C}" type="sibTrans" cxnId="{7FB235A3-60D1-4616-9977-BE3B436BA786}">
      <dgm:prSet/>
      <dgm:spPr/>
      <dgm:t>
        <a:bodyPr/>
        <a:lstStyle/>
        <a:p>
          <a:endParaRPr lang="en-US"/>
        </a:p>
      </dgm:t>
    </dgm:pt>
    <dgm:pt modelId="{C216CDFE-A83D-4450-B8F0-03525A429E84}">
      <dgm:prSet custT="1"/>
      <dgm:spPr/>
      <dgm:t>
        <a:bodyPr/>
        <a:lstStyle/>
        <a:p>
          <a:pPr rtl="0"/>
          <a:r>
            <a:rPr lang="en-US" sz="2400" dirty="0" smtClean="0"/>
            <a:t>Imitation of the real world</a:t>
          </a:r>
          <a:endParaRPr lang="en-US" sz="2400" dirty="0"/>
        </a:p>
      </dgm:t>
    </dgm:pt>
    <dgm:pt modelId="{629E8F97-DF95-4FF7-BC4D-3820D26FF857}" type="parTrans" cxnId="{710F0850-471C-40DA-899D-A49155EC66CF}">
      <dgm:prSet/>
      <dgm:spPr/>
      <dgm:t>
        <a:bodyPr/>
        <a:lstStyle/>
        <a:p>
          <a:endParaRPr lang="en-US"/>
        </a:p>
      </dgm:t>
    </dgm:pt>
    <dgm:pt modelId="{ED8DE65C-E3D5-4667-8EBF-C28C46BDB01B}" type="sibTrans" cxnId="{710F0850-471C-40DA-899D-A49155EC66CF}">
      <dgm:prSet/>
      <dgm:spPr/>
      <dgm:t>
        <a:bodyPr/>
        <a:lstStyle/>
        <a:p>
          <a:endParaRPr lang="en-US"/>
        </a:p>
      </dgm:t>
    </dgm:pt>
    <dgm:pt modelId="{A4BE055A-F2BB-4829-A165-BE4F7B43298D}">
      <dgm:prSet/>
      <dgm:spPr/>
      <dgm:t>
        <a:bodyPr/>
        <a:lstStyle/>
        <a:p>
          <a:pPr rtl="0"/>
          <a:r>
            <a:rPr lang="en-US" b="1" dirty="0" smtClean="0"/>
            <a:t>Classical</a:t>
          </a:r>
        </a:p>
        <a:p>
          <a:pPr rtl="0"/>
          <a:r>
            <a:rPr lang="en-US" b="1" dirty="0" smtClean="0"/>
            <a:t>1750-1825ish</a:t>
          </a:r>
          <a:endParaRPr lang="en-US" b="1" dirty="0"/>
        </a:p>
      </dgm:t>
    </dgm:pt>
    <dgm:pt modelId="{98844F22-8DAE-4E89-87DC-35E6BDB4C46E}" type="parTrans" cxnId="{C85F0EB2-400C-46E1-951A-3D780209796C}">
      <dgm:prSet/>
      <dgm:spPr/>
      <dgm:t>
        <a:bodyPr/>
        <a:lstStyle/>
        <a:p>
          <a:endParaRPr lang="en-US"/>
        </a:p>
      </dgm:t>
    </dgm:pt>
    <dgm:pt modelId="{A011AC7F-36D0-46BD-847D-177EEB4DD54F}" type="sibTrans" cxnId="{C85F0EB2-400C-46E1-951A-3D780209796C}">
      <dgm:prSet/>
      <dgm:spPr/>
      <dgm:t>
        <a:bodyPr/>
        <a:lstStyle/>
        <a:p>
          <a:endParaRPr lang="en-US"/>
        </a:p>
      </dgm:t>
    </dgm:pt>
    <dgm:pt modelId="{F085EF29-6900-43B0-83F6-883B6E83CB0E}">
      <dgm:prSet custT="1"/>
      <dgm:spPr/>
      <dgm:t>
        <a:bodyPr/>
        <a:lstStyle/>
        <a:p>
          <a:pPr rtl="0"/>
          <a:r>
            <a:rPr lang="en-US" sz="2400" dirty="0" smtClean="0"/>
            <a:t>Pleasing – pieces shouldn’t be too long</a:t>
          </a:r>
          <a:endParaRPr lang="en-US" sz="2400" dirty="0"/>
        </a:p>
      </dgm:t>
    </dgm:pt>
    <dgm:pt modelId="{48F51226-CD8E-4704-9826-E3214879BEA0}" type="parTrans" cxnId="{7C9CD4CB-992F-478B-BA64-FE2A8A261798}">
      <dgm:prSet/>
      <dgm:spPr/>
      <dgm:t>
        <a:bodyPr/>
        <a:lstStyle/>
        <a:p>
          <a:endParaRPr lang="en-US"/>
        </a:p>
      </dgm:t>
    </dgm:pt>
    <dgm:pt modelId="{4D7B4C63-4910-4ADB-9D70-7C7E48AB3486}" type="sibTrans" cxnId="{7C9CD4CB-992F-478B-BA64-FE2A8A261798}">
      <dgm:prSet/>
      <dgm:spPr/>
      <dgm:t>
        <a:bodyPr/>
        <a:lstStyle/>
        <a:p>
          <a:endParaRPr lang="en-US"/>
        </a:p>
      </dgm:t>
    </dgm:pt>
    <dgm:pt modelId="{2EFECFA8-8D1F-4DCE-9A9F-482BC82F9F9B}">
      <dgm:prSet/>
      <dgm:spPr/>
      <dgm:t>
        <a:bodyPr/>
        <a:lstStyle/>
        <a:p>
          <a:pPr rtl="0"/>
          <a:r>
            <a:rPr lang="en-US" b="1" dirty="0" smtClean="0"/>
            <a:t>Beethoven and beyond</a:t>
          </a:r>
        </a:p>
        <a:p>
          <a:pPr rtl="0"/>
          <a:r>
            <a:rPr lang="en-US" b="1" dirty="0" smtClean="0"/>
            <a:t>1800ish-1900ish</a:t>
          </a:r>
          <a:endParaRPr lang="en-US" b="1" dirty="0"/>
        </a:p>
      </dgm:t>
    </dgm:pt>
    <dgm:pt modelId="{692354A2-AAB6-49D9-AB03-F73C35AC69C6}" type="parTrans" cxnId="{F3195756-BC15-4555-9381-51AF49938963}">
      <dgm:prSet/>
      <dgm:spPr/>
      <dgm:t>
        <a:bodyPr/>
        <a:lstStyle/>
        <a:p>
          <a:endParaRPr lang="en-US"/>
        </a:p>
      </dgm:t>
    </dgm:pt>
    <dgm:pt modelId="{79110AA0-FA5E-42AE-B117-2445C3A8B08A}" type="sibTrans" cxnId="{F3195756-BC15-4555-9381-51AF49938963}">
      <dgm:prSet/>
      <dgm:spPr/>
      <dgm:t>
        <a:bodyPr/>
        <a:lstStyle/>
        <a:p>
          <a:endParaRPr lang="en-US"/>
        </a:p>
      </dgm:t>
    </dgm:pt>
    <dgm:pt modelId="{6C237150-F242-428D-9E24-E40FA4BC134D}">
      <dgm:prSet/>
      <dgm:spPr/>
      <dgm:t>
        <a:bodyPr/>
        <a:lstStyle/>
        <a:p>
          <a:pPr rtl="0"/>
          <a:r>
            <a:rPr lang="en-US" dirty="0" smtClean="0"/>
            <a:t>Moral obligation, artistic purpose – new loftiness</a:t>
          </a:r>
          <a:endParaRPr lang="en-US" dirty="0"/>
        </a:p>
      </dgm:t>
    </dgm:pt>
    <dgm:pt modelId="{D7D8D1B1-B286-4C70-ABC6-5BB58181C848}" type="parTrans" cxnId="{36B1979C-EDD7-435F-831F-1FCF972028BB}">
      <dgm:prSet/>
      <dgm:spPr/>
      <dgm:t>
        <a:bodyPr/>
        <a:lstStyle/>
        <a:p>
          <a:endParaRPr lang="en-US"/>
        </a:p>
      </dgm:t>
    </dgm:pt>
    <dgm:pt modelId="{7B6C93C1-83FB-4F95-AC0B-39A2CEDE4BAC}" type="sibTrans" cxnId="{36B1979C-EDD7-435F-831F-1FCF972028BB}">
      <dgm:prSet/>
      <dgm:spPr/>
      <dgm:t>
        <a:bodyPr/>
        <a:lstStyle/>
        <a:p>
          <a:endParaRPr lang="en-US"/>
        </a:p>
      </dgm:t>
    </dgm:pt>
    <dgm:pt modelId="{98B4EAF4-5317-4EA2-B17C-40B2B17EE485}">
      <dgm:prSet custT="1"/>
      <dgm:spPr/>
      <dgm:t>
        <a:bodyPr/>
        <a:lstStyle/>
        <a:p>
          <a:pPr rtl="0"/>
          <a:r>
            <a:rPr lang="en-US" sz="2400" dirty="0" smtClean="0"/>
            <a:t>Lightness, balance, clarity, form</a:t>
          </a:r>
          <a:endParaRPr lang="en-US" sz="2400" dirty="0"/>
        </a:p>
      </dgm:t>
    </dgm:pt>
    <dgm:pt modelId="{0E633BC0-94EF-4E2D-8455-8E2563D434D3}" type="parTrans" cxnId="{8B138EAE-C817-40CD-A40E-7228E7F18D88}">
      <dgm:prSet/>
      <dgm:spPr/>
      <dgm:t>
        <a:bodyPr/>
        <a:lstStyle/>
        <a:p>
          <a:endParaRPr lang="en-US"/>
        </a:p>
      </dgm:t>
    </dgm:pt>
    <dgm:pt modelId="{2D44E62D-1229-4F1F-A791-2C63D8D9EDA9}" type="sibTrans" cxnId="{8B138EAE-C817-40CD-A40E-7228E7F18D88}">
      <dgm:prSet/>
      <dgm:spPr/>
      <dgm:t>
        <a:bodyPr/>
        <a:lstStyle/>
        <a:p>
          <a:endParaRPr lang="en-US"/>
        </a:p>
      </dgm:t>
    </dgm:pt>
    <dgm:pt modelId="{DF805E4D-1DF2-4327-A884-0902EAD4AFAD}">
      <dgm:prSet/>
      <dgm:spPr/>
      <dgm:t>
        <a:bodyPr/>
        <a:lstStyle/>
        <a:p>
          <a:pPr rtl="0"/>
          <a:r>
            <a:rPr lang="en-US" dirty="0" smtClean="0"/>
            <a:t>Draws upon previous musical styles</a:t>
          </a:r>
          <a:endParaRPr lang="en-US" dirty="0"/>
        </a:p>
      </dgm:t>
    </dgm:pt>
    <dgm:pt modelId="{D44E4CA2-D3CE-43CF-B684-54A44F4BF1C7}" type="parTrans" cxnId="{178C9D67-F95B-4FA2-B264-D92ACD3051B8}">
      <dgm:prSet/>
      <dgm:spPr/>
      <dgm:t>
        <a:bodyPr/>
        <a:lstStyle/>
        <a:p>
          <a:endParaRPr lang="en-US"/>
        </a:p>
      </dgm:t>
    </dgm:pt>
    <dgm:pt modelId="{885B575D-4428-42C6-8809-C732D4979D2A}" type="sibTrans" cxnId="{178C9D67-F95B-4FA2-B264-D92ACD3051B8}">
      <dgm:prSet/>
      <dgm:spPr/>
      <dgm:t>
        <a:bodyPr/>
        <a:lstStyle/>
        <a:p>
          <a:endParaRPr lang="en-US"/>
        </a:p>
      </dgm:t>
    </dgm:pt>
    <dgm:pt modelId="{FADCC29E-0647-41E4-A31D-3A935393C48A}">
      <dgm:prSet custT="1"/>
      <dgm:spPr/>
      <dgm:t>
        <a:bodyPr/>
        <a:lstStyle/>
        <a:p>
          <a:pPr rtl="0"/>
          <a:r>
            <a:rPr lang="en-US" sz="2400" dirty="0" smtClean="0"/>
            <a:t>Pieces or movements  are generally short</a:t>
          </a:r>
          <a:endParaRPr lang="en-US" sz="2400" dirty="0"/>
        </a:p>
      </dgm:t>
    </dgm:pt>
    <dgm:pt modelId="{F1F354E4-7993-4CA2-B24C-1A10EBE1FE32}" type="parTrans" cxnId="{E504308E-F0BF-40BC-8095-2BF1A9D8EF45}">
      <dgm:prSet/>
      <dgm:spPr/>
      <dgm:t>
        <a:bodyPr/>
        <a:lstStyle/>
        <a:p>
          <a:endParaRPr lang="en-US"/>
        </a:p>
      </dgm:t>
    </dgm:pt>
    <dgm:pt modelId="{E7D67B3C-0BEF-45F8-939E-319B0F8093DE}" type="sibTrans" cxnId="{E504308E-F0BF-40BC-8095-2BF1A9D8EF45}">
      <dgm:prSet/>
      <dgm:spPr/>
      <dgm:t>
        <a:bodyPr/>
        <a:lstStyle/>
        <a:p>
          <a:endParaRPr lang="en-US"/>
        </a:p>
      </dgm:t>
    </dgm:pt>
    <dgm:pt modelId="{C9E512A3-3FDF-414D-9000-B107D9424A7D}" type="pres">
      <dgm:prSet presAssocID="{9D52EA76-1D30-4425-AB49-8815AAEA271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626392-351C-4BCC-81A3-68461E556333}" type="pres">
      <dgm:prSet presAssocID="{F0802B2F-7A5A-4CBD-B3B3-B0C6B6C33898}" presName="linNode" presStyleCnt="0"/>
      <dgm:spPr/>
    </dgm:pt>
    <dgm:pt modelId="{9F1A7794-348E-48BE-A81A-3430C563CA0D}" type="pres">
      <dgm:prSet presAssocID="{F0802B2F-7A5A-4CBD-B3B3-B0C6B6C3389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B9A84D-C5D0-4572-AF18-B637DF159182}" type="pres">
      <dgm:prSet presAssocID="{F0802B2F-7A5A-4CBD-B3B3-B0C6B6C33898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CAB8AB-27DB-47EA-82EF-D05D0609093F}" type="pres">
      <dgm:prSet presAssocID="{1AA8F455-842A-441C-BCE7-72481D22DF4C}" presName="sp" presStyleCnt="0"/>
      <dgm:spPr/>
    </dgm:pt>
    <dgm:pt modelId="{B1E62FF1-4F8D-4948-8C46-69B4C4D63BE9}" type="pres">
      <dgm:prSet presAssocID="{A4BE055A-F2BB-4829-A165-BE4F7B43298D}" presName="linNode" presStyleCnt="0"/>
      <dgm:spPr/>
      <dgm:t>
        <a:bodyPr/>
        <a:lstStyle/>
        <a:p>
          <a:endParaRPr lang="en-US"/>
        </a:p>
      </dgm:t>
    </dgm:pt>
    <dgm:pt modelId="{B5561867-401C-4DF7-AB89-75BBB26E4651}" type="pres">
      <dgm:prSet presAssocID="{A4BE055A-F2BB-4829-A165-BE4F7B43298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158B1B-A415-43CF-8486-6F07191EBE72}" type="pres">
      <dgm:prSet presAssocID="{A4BE055A-F2BB-4829-A165-BE4F7B43298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7C8371-E1AD-4A1B-8E27-DBD6CD99CAA1}" type="pres">
      <dgm:prSet presAssocID="{A011AC7F-36D0-46BD-847D-177EEB4DD54F}" presName="sp" presStyleCnt="0"/>
      <dgm:spPr/>
      <dgm:t>
        <a:bodyPr/>
        <a:lstStyle/>
        <a:p>
          <a:endParaRPr lang="en-US"/>
        </a:p>
      </dgm:t>
    </dgm:pt>
    <dgm:pt modelId="{2B7450F1-98D9-45D3-A673-2B2D49C24A81}" type="pres">
      <dgm:prSet presAssocID="{2EFECFA8-8D1F-4DCE-9A9F-482BC82F9F9B}" presName="linNode" presStyleCnt="0"/>
      <dgm:spPr/>
      <dgm:t>
        <a:bodyPr/>
        <a:lstStyle/>
        <a:p>
          <a:endParaRPr lang="en-US"/>
        </a:p>
      </dgm:t>
    </dgm:pt>
    <dgm:pt modelId="{C6A6AAC5-8FA2-4761-8DA9-9920DE6F02FB}" type="pres">
      <dgm:prSet presAssocID="{2EFECFA8-8D1F-4DCE-9A9F-482BC82F9F9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299604-6FFE-4920-8494-CBD63933892D}" type="pres">
      <dgm:prSet presAssocID="{2EFECFA8-8D1F-4DCE-9A9F-482BC82F9F9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B1979C-EDD7-435F-831F-1FCF972028BB}" srcId="{2EFECFA8-8D1F-4DCE-9A9F-482BC82F9F9B}" destId="{6C237150-F242-428D-9E24-E40FA4BC134D}" srcOrd="1" destOrd="0" parTransId="{D7D8D1B1-B286-4C70-ABC6-5BB58181C848}" sibTransId="{7B6C93C1-83FB-4F95-AC0B-39A2CEDE4BAC}"/>
    <dgm:cxn modelId="{FD95B74C-83C9-4169-9E50-CC35BB737678}" type="presOf" srcId="{FADCC29E-0647-41E4-A31D-3A935393C48A}" destId="{ABB9A84D-C5D0-4572-AF18-B637DF159182}" srcOrd="0" destOrd="1" presId="urn:microsoft.com/office/officeart/2005/8/layout/vList5"/>
    <dgm:cxn modelId="{F3195756-BC15-4555-9381-51AF49938963}" srcId="{9D52EA76-1D30-4425-AB49-8815AAEA2717}" destId="{2EFECFA8-8D1F-4DCE-9A9F-482BC82F9F9B}" srcOrd="2" destOrd="0" parTransId="{692354A2-AAB6-49D9-AB03-F73C35AC69C6}" sibTransId="{79110AA0-FA5E-42AE-B117-2445C3A8B08A}"/>
    <dgm:cxn modelId="{C85F0EB2-400C-46E1-951A-3D780209796C}" srcId="{9D52EA76-1D30-4425-AB49-8815AAEA2717}" destId="{A4BE055A-F2BB-4829-A165-BE4F7B43298D}" srcOrd="1" destOrd="0" parTransId="{98844F22-8DAE-4E89-87DC-35E6BDB4C46E}" sibTransId="{A011AC7F-36D0-46BD-847D-177EEB4DD54F}"/>
    <dgm:cxn modelId="{F75E03ED-A889-4993-A2D3-A9C43D502FA8}" type="presOf" srcId="{A4BE055A-F2BB-4829-A165-BE4F7B43298D}" destId="{B5561867-401C-4DF7-AB89-75BBB26E4651}" srcOrd="0" destOrd="0" presId="urn:microsoft.com/office/officeart/2005/8/layout/vList5"/>
    <dgm:cxn modelId="{BB92D68F-B0D9-463D-BE92-870AE5358493}" type="presOf" srcId="{F085EF29-6900-43B0-83F6-883B6E83CB0E}" destId="{C1158B1B-A415-43CF-8486-6F07191EBE72}" srcOrd="0" destOrd="0" presId="urn:microsoft.com/office/officeart/2005/8/layout/vList5"/>
    <dgm:cxn modelId="{7FB235A3-60D1-4616-9977-BE3B436BA786}" srcId="{9D52EA76-1D30-4425-AB49-8815AAEA2717}" destId="{F0802B2F-7A5A-4CBD-B3B3-B0C6B6C33898}" srcOrd="0" destOrd="0" parTransId="{FE533EDD-6041-4838-AF49-D66F53D241C3}" sibTransId="{1AA8F455-842A-441C-BCE7-72481D22DF4C}"/>
    <dgm:cxn modelId="{27EB7E98-134E-4AA8-AA70-FE66451B4069}" type="presOf" srcId="{2EFECFA8-8D1F-4DCE-9A9F-482BC82F9F9B}" destId="{C6A6AAC5-8FA2-4761-8DA9-9920DE6F02FB}" srcOrd="0" destOrd="0" presId="urn:microsoft.com/office/officeart/2005/8/layout/vList5"/>
    <dgm:cxn modelId="{806EF790-0AA7-4417-9C1D-EFD7A8D365E0}" type="presOf" srcId="{6C237150-F242-428D-9E24-E40FA4BC134D}" destId="{67299604-6FFE-4920-8494-CBD63933892D}" srcOrd="0" destOrd="1" presId="urn:microsoft.com/office/officeart/2005/8/layout/vList5"/>
    <dgm:cxn modelId="{7C9CD4CB-992F-478B-BA64-FE2A8A261798}" srcId="{A4BE055A-F2BB-4829-A165-BE4F7B43298D}" destId="{F085EF29-6900-43B0-83F6-883B6E83CB0E}" srcOrd="0" destOrd="0" parTransId="{48F51226-CD8E-4704-9826-E3214879BEA0}" sibTransId="{4D7B4C63-4910-4ADB-9D70-7C7E48AB3486}"/>
    <dgm:cxn modelId="{8B138EAE-C817-40CD-A40E-7228E7F18D88}" srcId="{A4BE055A-F2BB-4829-A165-BE4F7B43298D}" destId="{98B4EAF4-5317-4EA2-B17C-40B2B17EE485}" srcOrd="1" destOrd="0" parTransId="{0E633BC0-94EF-4E2D-8455-8E2563D434D3}" sibTransId="{2D44E62D-1229-4F1F-A791-2C63D8D9EDA9}"/>
    <dgm:cxn modelId="{BE355124-2AB0-4EDA-9B90-357E234038A5}" type="presOf" srcId="{C216CDFE-A83D-4450-B8F0-03525A429E84}" destId="{ABB9A84D-C5D0-4572-AF18-B637DF159182}" srcOrd="0" destOrd="0" presId="urn:microsoft.com/office/officeart/2005/8/layout/vList5"/>
    <dgm:cxn modelId="{7BD18513-B10C-4AC5-8AAB-57292BEEF017}" type="presOf" srcId="{F0802B2F-7A5A-4CBD-B3B3-B0C6B6C33898}" destId="{9F1A7794-348E-48BE-A81A-3430C563CA0D}" srcOrd="0" destOrd="0" presId="urn:microsoft.com/office/officeart/2005/8/layout/vList5"/>
    <dgm:cxn modelId="{E504308E-F0BF-40BC-8095-2BF1A9D8EF45}" srcId="{F0802B2F-7A5A-4CBD-B3B3-B0C6B6C33898}" destId="{FADCC29E-0647-41E4-A31D-3A935393C48A}" srcOrd="1" destOrd="0" parTransId="{F1F354E4-7993-4CA2-B24C-1A10EBE1FE32}" sibTransId="{E7D67B3C-0BEF-45F8-939E-319B0F8093DE}"/>
    <dgm:cxn modelId="{178C9D67-F95B-4FA2-B264-D92ACD3051B8}" srcId="{2EFECFA8-8D1F-4DCE-9A9F-482BC82F9F9B}" destId="{DF805E4D-1DF2-4327-A884-0902EAD4AFAD}" srcOrd="0" destOrd="0" parTransId="{D44E4CA2-D3CE-43CF-B684-54A44F4BF1C7}" sibTransId="{885B575D-4428-42C6-8809-C732D4979D2A}"/>
    <dgm:cxn modelId="{710F0850-471C-40DA-899D-A49155EC66CF}" srcId="{F0802B2F-7A5A-4CBD-B3B3-B0C6B6C33898}" destId="{C216CDFE-A83D-4450-B8F0-03525A429E84}" srcOrd="0" destOrd="0" parTransId="{629E8F97-DF95-4FF7-BC4D-3820D26FF857}" sibTransId="{ED8DE65C-E3D5-4667-8EBF-C28C46BDB01B}"/>
    <dgm:cxn modelId="{2BD3990F-177B-43DA-9074-4DD509ABBCF4}" type="presOf" srcId="{DF805E4D-1DF2-4327-A884-0902EAD4AFAD}" destId="{67299604-6FFE-4920-8494-CBD63933892D}" srcOrd="0" destOrd="0" presId="urn:microsoft.com/office/officeart/2005/8/layout/vList5"/>
    <dgm:cxn modelId="{E7C1934A-D528-463B-BC57-8158597C472C}" type="presOf" srcId="{98B4EAF4-5317-4EA2-B17C-40B2B17EE485}" destId="{C1158B1B-A415-43CF-8486-6F07191EBE72}" srcOrd="0" destOrd="1" presId="urn:microsoft.com/office/officeart/2005/8/layout/vList5"/>
    <dgm:cxn modelId="{BED8BE2C-8AE9-477B-9582-72C01DB81285}" type="presOf" srcId="{9D52EA76-1D30-4425-AB49-8815AAEA2717}" destId="{C9E512A3-3FDF-414D-9000-B107D9424A7D}" srcOrd="0" destOrd="0" presId="urn:microsoft.com/office/officeart/2005/8/layout/vList5"/>
    <dgm:cxn modelId="{666E7C4A-E125-4793-9AB8-4DBD71B56D9A}" type="presParOf" srcId="{C9E512A3-3FDF-414D-9000-B107D9424A7D}" destId="{49626392-351C-4BCC-81A3-68461E556333}" srcOrd="0" destOrd="0" presId="urn:microsoft.com/office/officeart/2005/8/layout/vList5"/>
    <dgm:cxn modelId="{3B81914D-8F45-4E88-9321-F08A9FBA391B}" type="presParOf" srcId="{49626392-351C-4BCC-81A3-68461E556333}" destId="{9F1A7794-348E-48BE-A81A-3430C563CA0D}" srcOrd="0" destOrd="0" presId="urn:microsoft.com/office/officeart/2005/8/layout/vList5"/>
    <dgm:cxn modelId="{E110965C-94B6-49F4-9307-A01EB6AD99B2}" type="presParOf" srcId="{49626392-351C-4BCC-81A3-68461E556333}" destId="{ABB9A84D-C5D0-4572-AF18-B637DF159182}" srcOrd="1" destOrd="0" presId="urn:microsoft.com/office/officeart/2005/8/layout/vList5"/>
    <dgm:cxn modelId="{DD0A5390-D012-4DFF-B186-173C7874F8B1}" type="presParOf" srcId="{C9E512A3-3FDF-414D-9000-B107D9424A7D}" destId="{EECAB8AB-27DB-47EA-82EF-D05D0609093F}" srcOrd="1" destOrd="0" presId="urn:microsoft.com/office/officeart/2005/8/layout/vList5"/>
    <dgm:cxn modelId="{F1C12E06-F67B-4102-9364-00A665EAFAD7}" type="presParOf" srcId="{C9E512A3-3FDF-414D-9000-B107D9424A7D}" destId="{B1E62FF1-4F8D-4948-8C46-69B4C4D63BE9}" srcOrd="2" destOrd="0" presId="urn:microsoft.com/office/officeart/2005/8/layout/vList5"/>
    <dgm:cxn modelId="{16E42887-4E5E-4696-A68D-E182A1394166}" type="presParOf" srcId="{B1E62FF1-4F8D-4948-8C46-69B4C4D63BE9}" destId="{B5561867-401C-4DF7-AB89-75BBB26E4651}" srcOrd="0" destOrd="0" presId="urn:microsoft.com/office/officeart/2005/8/layout/vList5"/>
    <dgm:cxn modelId="{3149CAB9-EE4F-4E6F-A2F1-95532AC69694}" type="presParOf" srcId="{B1E62FF1-4F8D-4948-8C46-69B4C4D63BE9}" destId="{C1158B1B-A415-43CF-8486-6F07191EBE72}" srcOrd="1" destOrd="0" presId="urn:microsoft.com/office/officeart/2005/8/layout/vList5"/>
    <dgm:cxn modelId="{0FC9E6D5-DC93-451C-966C-DB852721A9B2}" type="presParOf" srcId="{C9E512A3-3FDF-414D-9000-B107D9424A7D}" destId="{267C8371-E1AD-4A1B-8E27-DBD6CD99CAA1}" srcOrd="3" destOrd="0" presId="urn:microsoft.com/office/officeart/2005/8/layout/vList5"/>
    <dgm:cxn modelId="{84EA5DE9-1BA2-4734-B7F4-A1FD2DEDE030}" type="presParOf" srcId="{C9E512A3-3FDF-414D-9000-B107D9424A7D}" destId="{2B7450F1-98D9-45D3-A673-2B2D49C24A81}" srcOrd="4" destOrd="0" presId="urn:microsoft.com/office/officeart/2005/8/layout/vList5"/>
    <dgm:cxn modelId="{179D0300-A2BB-4BCF-97A0-71317F0CDD18}" type="presParOf" srcId="{2B7450F1-98D9-45D3-A673-2B2D49C24A81}" destId="{C6A6AAC5-8FA2-4761-8DA9-9920DE6F02FB}" srcOrd="0" destOrd="0" presId="urn:microsoft.com/office/officeart/2005/8/layout/vList5"/>
    <dgm:cxn modelId="{FD91A1A3-D55D-4F8F-9A42-734200350729}" type="presParOf" srcId="{2B7450F1-98D9-45D3-A673-2B2D49C24A81}" destId="{67299604-6FFE-4920-8494-CBD63933892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9A84D-C5D0-4572-AF18-B637DF159182}">
      <dsp:nvSpPr>
        <dsp:cNvPr id="0" name=""/>
        <dsp:cNvSpPr/>
      </dsp:nvSpPr>
      <dsp:spPr>
        <a:xfrm rot="5400000">
          <a:off x="6589693" y="-2661723"/>
          <a:ext cx="1121829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Imitation of the real world</a:t>
          </a: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Pieces or movements  are generally short</a:t>
          </a:r>
          <a:endParaRPr lang="en-US" sz="2400" kern="1200" dirty="0"/>
        </a:p>
      </dsp:txBody>
      <dsp:txXfrm rot="-5400000">
        <a:off x="3785616" y="197117"/>
        <a:ext cx="6675221" cy="1012303"/>
      </dsp:txXfrm>
    </dsp:sp>
    <dsp:sp modelId="{9F1A7794-348E-48BE-A81A-3430C563CA0D}">
      <dsp:nvSpPr>
        <dsp:cNvPr id="0" name=""/>
        <dsp:cNvSpPr/>
      </dsp:nvSpPr>
      <dsp:spPr>
        <a:xfrm>
          <a:off x="0" y="2124"/>
          <a:ext cx="3785616" cy="140228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Baroque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1600-1750</a:t>
          </a:r>
          <a:endParaRPr lang="en-US" sz="3600" kern="1200" dirty="0"/>
        </a:p>
      </dsp:txBody>
      <dsp:txXfrm>
        <a:off x="68454" y="70578"/>
        <a:ext cx="3648708" cy="1265378"/>
      </dsp:txXfrm>
    </dsp:sp>
    <dsp:sp modelId="{C1158B1B-A415-43CF-8486-6F07191EBE72}">
      <dsp:nvSpPr>
        <dsp:cNvPr id="0" name=""/>
        <dsp:cNvSpPr/>
      </dsp:nvSpPr>
      <dsp:spPr>
        <a:xfrm rot="5400000">
          <a:off x="6589693" y="-1189323"/>
          <a:ext cx="1121829" cy="67299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Pleasing – pieces shouldn’t be too long</a:t>
          </a: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Lightness, balance, clarity, form</a:t>
          </a:r>
          <a:endParaRPr lang="en-US" sz="2400" kern="1200" dirty="0"/>
        </a:p>
      </dsp:txBody>
      <dsp:txXfrm rot="-5400000">
        <a:off x="3785616" y="1669517"/>
        <a:ext cx="6675221" cy="1012303"/>
      </dsp:txXfrm>
    </dsp:sp>
    <dsp:sp modelId="{B5561867-401C-4DF7-AB89-75BBB26E4651}">
      <dsp:nvSpPr>
        <dsp:cNvPr id="0" name=""/>
        <dsp:cNvSpPr/>
      </dsp:nvSpPr>
      <dsp:spPr>
        <a:xfrm>
          <a:off x="0" y="1474525"/>
          <a:ext cx="3785616" cy="140228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Classical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1750-1825ish</a:t>
          </a:r>
          <a:endParaRPr lang="en-US" sz="2800" b="1" kern="1200" dirty="0"/>
        </a:p>
      </dsp:txBody>
      <dsp:txXfrm>
        <a:off x="68454" y="1542979"/>
        <a:ext cx="3648708" cy="1265378"/>
      </dsp:txXfrm>
    </dsp:sp>
    <dsp:sp modelId="{67299604-6FFE-4920-8494-CBD63933892D}">
      <dsp:nvSpPr>
        <dsp:cNvPr id="0" name=""/>
        <dsp:cNvSpPr/>
      </dsp:nvSpPr>
      <dsp:spPr>
        <a:xfrm rot="5400000">
          <a:off x="6589693" y="283077"/>
          <a:ext cx="1121829" cy="672998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Draws upon previous musical styles</a:t>
          </a: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Moral obligation, artistic purpose – new loftiness</a:t>
          </a:r>
          <a:endParaRPr lang="en-US" sz="2400" kern="1200" dirty="0"/>
        </a:p>
      </dsp:txBody>
      <dsp:txXfrm rot="-5400000">
        <a:off x="3785616" y="3141918"/>
        <a:ext cx="6675221" cy="1012303"/>
      </dsp:txXfrm>
    </dsp:sp>
    <dsp:sp modelId="{C6A6AAC5-8FA2-4761-8DA9-9920DE6F02FB}">
      <dsp:nvSpPr>
        <dsp:cNvPr id="0" name=""/>
        <dsp:cNvSpPr/>
      </dsp:nvSpPr>
      <dsp:spPr>
        <a:xfrm>
          <a:off x="0" y="2946926"/>
          <a:ext cx="3785616" cy="140228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Beethoven and beyond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1800ish-1900ish</a:t>
          </a:r>
          <a:endParaRPr lang="en-US" sz="2800" b="1" kern="1200" dirty="0"/>
        </a:p>
      </dsp:txBody>
      <dsp:txXfrm>
        <a:off x="68454" y="3015380"/>
        <a:ext cx="3648708" cy="1265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4B23B-63D5-4B6C-89AB-B65C903DED57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CE2B7-3461-44A0-BAC2-BBEFF54EF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62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CCBEA-53A5-4484-A463-01C3E70E3CC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7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38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4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83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18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</a:t>
            </a:r>
            <a:r>
              <a:rPr lang="en-US" baseline="0" dirty="0" smtClean="0"/>
              <a:t> Napoleonic soldier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F1132-0ECE-46EC-A860-BE920CA342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66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37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CCBEA-53A5-4484-A463-01C3E70E3CC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37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6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80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78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CCBEA-53A5-4484-A463-01C3E70E3CC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68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A41A2-4400-4A85-BA3F-19F7D541031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28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C834-9DD0-4B76-947D-39068B4796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45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C834-9DD0-4B76-947D-39068B47963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88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04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11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0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90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67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62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0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8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4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4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7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321A2-4929-4EBF-806F-843C76B926E8}" type="datetimeFigureOut">
              <a:rPr lang="en-US" smtClean="0"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37EC7-F978-4333-8861-5D68367E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6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538" y="679447"/>
            <a:ext cx="10448925" cy="1549400"/>
          </a:xfrm>
        </p:spPr>
        <p:txBody>
          <a:bodyPr/>
          <a:lstStyle/>
          <a:p>
            <a:r>
              <a:rPr lang="en-US" dirty="0" smtClean="0"/>
              <a:t>Mu 110: Introduction to Music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79634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Instructor: Dr. Alice Jones</a:t>
            </a:r>
          </a:p>
          <a:p>
            <a:r>
              <a:rPr lang="en-US" dirty="0" err="1" smtClean="0"/>
              <a:t>Queensborough</a:t>
            </a:r>
            <a:r>
              <a:rPr lang="en-US" dirty="0" smtClean="0"/>
              <a:t> Community College</a:t>
            </a:r>
          </a:p>
          <a:p>
            <a:r>
              <a:rPr lang="en-US" dirty="0" smtClean="0"/>
              <a:t>Spring 2016</a:t>
            </a:r>
            <a:endParaRPr lang="en-US" dirty="0"/>
          </a:p>
          <a:p>
            <a:r>
              <a:rPr lang="en-US" dirty="0" smtClean="0"/>
              <a:t>Sections F5A (Fridays 12:10-3) and J5 (Fridays 3:10-6)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281" y="3835396"/>
            <a:ext cx="8641438" cy="272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1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In-class writing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 smtClean="0"/>
              <a:t>Compare and contrast two different functions that music has in people’s lives. One of these functions must be art.</a:t>
            </a:r>
          </a:p>
        </p:txBody>
      </p:sp>
    </p:spTree>
    <p:extLst>
      <p:ext uri="{BB962C8B-B14F-4D97-AF65-F5344CB8AC3E}">
        <p14:creationId xmlns:p14="http://schemas.microsoft.com/office/powerpoint/2010/main" val="100646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Aesthetic attitudes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76801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98431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musical styles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400" b="1" dirty="0">
                <a:solidFill>
                  <a:schemeClr val="accent2"/>
                </a:solidFill>
              </a:rPr>
              <a:t>Classical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 anchor="ctr">
            <a:noAutofit/>
          </a:bodyPr>
          <a:lstStyle/>
          <a:p>
            <a:r>
              <a:rPr lang="en-US" sz="2200" dirty="0"/>
              <a:t>Music “should” be logical, pleasant, and refined – interesting but restrained</a:t>
            </a:r>
          </a:p>
          <a:p>
            <a:r>
              <a:rPr lang="en-US" sz="2200" dirty="0"/>
              <a:t>Homophonic textures</a:t>
            </a:r>
          </a:p>
          <a:p>
            <a:pPr lvl="1"/>
            <a:r>
              <a:rPr lang="en-US" sz="2200" dirty="0"/>
              <a:t>Highest voices carry the melody (i.e. violins)</a:t>
            </a:r>
          </a:p>
          <a:p>
            <a:pPr lvl="1"/>
            <a:r>
              <a:rPr lang="en-US" sz="2200" dirty="0"/>
              <a:t>Soloists are featured (concertos, opera arias)</a:t>
            </a:r>
          </a:p>
          <a:p>
            <a:r>
              <a:rPr lang="en-US" sz="2200" dirty="0"/>
              <a:t>Phrases and cadences are clear</a:t>
            </a:r>
          </a:p>
          <a:p>
            <a:r>
              <a:rPr lang="en-US" sz="2200" dirty="0"/>
              <a:t>Emphasis on pretty melodies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400" b="1" dirty="0">
                <a:solidFill>
                  <a:schemeClr val="accent2"/>
                </a:solidFill>
              </a:rPr>
              <a:t>Romantic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200" dirty="0"/>
              <a:t>Bigger (ensemble)</a:t>
            </a:r>
          </a:p>
          <a:p>
            <a:r>
              <a:rPr lang="en-US" sz="2200" dirty="0"/>
              <a:t>Louder</a:t>
            </a:r>
          </a:p>
          <a:p>
            <a:r>
              <a:rPr lang="en-US" sz="2200" dirty="0"/>
              <a:t>Extremes: dynamics, moods, ranges</a:t>
            </a:r>
          </a:p>
          <a:p>
            <a:r>
              <a:rPr lang="en-US" sz="2200" dirty="0"/>
              <a:t>Beethoven treats the orchestra like a giant instrument</a:t>
            </a:r>
          </a:p>
          <a:p>
            <a:r>
              <a:rPr lang="en-US" sz="2200" dirty="0"/>
              <a:t>Less clarity (texture, phrases, form)</a:t>
            </a:r>
          </a:p>
          <a:p>
            <a:r>
              <a:rPr lang="en-US" sz="2200" dirty="0"/>
              <a:t>Seems more personal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4" y="5638798"/>
            <a:ext cx="48768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“Romantic” does not mean “love” – it refers to the intense spiritual and emotional aspect of 19</a:t>
            </a:r>
            <a:r>
              <a:rPr lang="en-US" baseline="30000" dirty="0"/>
              <a:t>th</a:t>
            </a:r>
            <a:r>
              <a:rPr lang="en-US" dirty="0"/>
              <a:t> century art (as compared to Classical)</a:t>
            </a:r>
          </a:p>
        </p:txBody>
      </p:sp>
    </p:spTree>
    <p:extLst>
      <p:ext uri="{BB962C8B-B14F-4D97-AF65-F5344CB8AC3E}">
        <p14:creationId xmlns:p14="http://schemas.microsoft.com/office/powerpoint/2010/main" val="84755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8153400" y="3962400"/>
            <a:ext cx="17526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Ludwig van Beethoven, Symphony </a:t>
            </a:r>
            <a:r>
              <a:rPr lang="en-US" dirty="0"/>
              <a:t>No. 5 in c minor, Op. 67, I. Allegro con brio (1808)</a:t>
            </a:r>
          </a:p>
        </p:txBody>
      </p:sp>
      <p:sp>
        <p:nvSpPr>
          <p:cNvPr id="4" name="Line Callout 1 3"/>
          <p:cNvSpPr/>
          <p:nvPr/>
        </p:nvSpPr>
        <p:spPr>
          <a:xfrm>
            <a:off x="2055876" y="2590799"/>
            <a:ext cx="914400" cy="612648"/>
          </a:xfrm>
          <a:prstGeom prst="borderCallout1">
            <a:avLst>
              <a:gd name="adj1" fmla="val 96769"/>
              <a:gd name="adj2" fmla="val -6060"/>
              <a:gd name="adj3" fmla="val 227832"/>
              <a:gd name="adj4" fmla="val -224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8" name="Line Callout 1 7"/>
          <p:cNvSpPr/>
          <p:nvPr/>
        </p:nvSpPr>
        <p:spPr>
          <a:xfrm rot="16200000" flipV="1">
            <a:off x="2819400" y="5125491"/>
            <a:ext cx="914400" cy="612648"/>
          </a:xfrm>
          <a:prstGeom prst="borderCallout1">
            <a:avLst>
              <a:gd name="adj1" fmla="val 101325"/>
              <a:gd name="adj2" fmla="val 99530"/>
              <a:gd name="adj3" fmla="val 135806"/>
              <a:gd name="adj4" fmla="val 210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9" name="Line Callout 1 8"/>
          <p:cNvSpPr/>
          <p:nvPr/>
        </p:nvSpPr>
        <p:spPr>
          <a:xfrm>
            <a:off x="3200400" y="2209799"/>
            <a:ext cx="914400" cy="612648"/>
          </a:xfrm>
          <a:prstGeom prst="borderCallout1">
            <a:avLst>
              <a:gd name="adj1" fmla="val 96769"/>
              <a:gd name="adj2" fmla="val 758"/>
              <a:gd name="adj3" fmla="val 285499"/>
              <a:gd name="adj4" fmla="val -156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</a:t>
            </a:r>
          </a:p>
        </p:txBody>
      </p:sp>
      <p:sp>
        <p:nvSpPr>
          <p:cNvPr id="10" name="Line Callout 1 9"/>
          <p:cNvSpPr/>
          <p:nvPr/>
        </p:nvSpPr>
        <p:spPr>
          <a:xfrm rot="16200000" flipV="1">
            <a:off x="3659124" y="5865876"/>
            <a:ext cx="914400" cy="612648"/>
          </a:xfrm>
          <a:prstGeom prst="borderCallout1">
            <a:avLst>
              <a:gd name="adj1" fmla="val 101325"/>
              <a:gd name="adj2" fmla="val 99530"/>
              <a:gd name="adj3" fmla="val 156158"/>
              <a:gd name="adj4" fmla="val 2880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15" name="Line Callout 1 14"/>
          <p:cNvSpPr/>
          <p:nvPr/>
        </p:nvSpPr>
        <p:spPr>
          <a:xfrm>
            <a:off x="7239000" y="2590799"/>
            <a:ext cx="914400" cy="612648"/>
          </a:xfrm>
          <a:prstGeom prst="borderCallout1">
            <a:avLst>
              <a:gd name="adj1" fmla="val 18750"/>
              <a:gd name="adj2" fmla="val -8333"/>
              <a:gd name="adj3" fmla="val 227832"/>
              <a:gd name="adj4" fmla="val -2242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9</a:t>
            </a:r>
          </a:p>
        </p:txBody>
      </p:sp>
      <p:sp>
        <p:nvSpPr>
          <p:cNvPr id="16" name="Line Callout 1 15"/>
          <p:cNvSpPr/>
          <p:nvPr/>
        </p:nvSpPr>
        <p:spPr>
          <a:xfrm rot="16200000" flipV="1">
            <a:off x="8837675" y="4494277"/>
            <a:ext cx="914400" cy="612648"/>
          </a:xfrm>
          <a:prstGeom prst="borderCallout1">
            <a:avLst>
              <a:gd name="adj1" fmla="val 101325"/>
              <a:gd name="adj2" fmla="val 99530"/>
              <a:gd name="adj3" fmla="val 234178"/>
              <a:gd name="adj4" fmla="val 13804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10</a:t>
            </a:r>
          </a:p>
        </p:txBody>
      </p:sp>
      <p:sp>
        <p:nvSpPr>
          <p:cNvPr id="17" name="Line Callout 1 16"/>
          <p:cNvSpPr/>
          <p:nvPr/>
        </p:nvSpPr>
        <p:spPr>
          <a:xfrm>
            <a:off x="9677400" y="2286000"/>
            <a:ext cx="914400" cy="612648"/>
          </a:xfrm>
          <a:prstGeom prst="borderCallout1">
            <a:avLst>
              <a:gd name="adj1" fmla="val 103553"/>
              <a:gd name="adj2" fmla="val 93940"/>
              <a:gd name="adj3" fmla="val 275322"/>
              <a:gd name="adj4" fmla="val 1848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12695" y="1600201"/>
            <a:ext cx="1210588" cy="384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900" dirty="0"/>
              <a:t>Exposition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1828800" y="3962400"/>
            <a:ext cx="2287524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400800" y="3962400"/>
            <a:ext cx="1752600" cy="0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906000" y="3962400"/>
            <a:ext cx="533400" cy="0"/>
          </a:xfrm>
          <a:prstGeom prst="line">
            <a:avLst/>
          </a:prstGeom>
          <a:ln w="762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343401" y="1371600"/>
            <a:ext cx="1824227" cy="6771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900" dirty="0"/>
              <a:t>Exposition (second time)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4113276" y="3962400"/>
            <a:ext cx="2287524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7" name="Line Callout 1 36"/>
          <p:cNvSpPr/>
          <p:nvPr/>
        </p:nvSpPr>
        <p:spPr>
          <a:xfrm>
            <a:off x="4267200" y="2590800"/>
            <a:ext cx="914400" cy="612648"/>
          </a:xfrm>
          <a:prstGeom prst="borderCallout1">
            <a:avLst>
              <a:gd name="adj1" fmla="val 100161"/>
              <a:gd name="adj2" fmla="val 758"/>
              <a:gd name="adj3" fmla="val 227832"/>
              <a:gd name="adj4" fmla="val -22424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38" name="Line Callout 1 37"/>
          <p:cNvSpPr/>
          <p:nvPr/>
        </p:nvSpPr>
        <p:spPr>
          <a:xfrm rot="16200000" flipV="1">
            <a:off x="4949952" y="5201692"/>
            <a:ext cx="914400" cy="612648"/>
          </a:xfrm>
          <a:prstGeom prst="borderCallout1">
            <a:avLst>
              <a:gd name="adj1" fmla="val 101325"/>
              <a:gd name="adj2" fmla="val 99530"/>
              <a:gd name="adj3" fmla="val 135806"/>
              <a:gd name="adj4" fmla="val 21077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6</a:t>
            </a:r>
          </a:p>
        </p:txBody>
      </p:sp>
      <p:sp>
        <p:nvSpPr>
          <p:cNvPr id="39" name="Line Callout 1 38"/>
          <p:cNvSpPr/>
          <p:nvPr/>
        </p:nvSpPr>
        <p:spPr>
          <a:xfrm>
            <a:off x="5330952" y="2286000"/>
            <a:ext cx="914400" cy="612648"/>
          </a:xfrm>
          <a:prstGeom prst="borderCallout1">
            <a:avLst>
              <a:gd name="adj1" fmla="val 106946"/>
              <a:gd name="adj2" fmla="val 758"/>
              <a:gd name="adj3" fmla="val 285499"/>
              <a:gd name="adj4" fmla="val -1560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7</a:t>
            </a:r>
          </a:p>
        </p:txBody>
      </p:sp>
      <p:sp>
        <p:nvSpPr>
          <p:cNvPr id="40" name="Line Callout 1 39"/>
          <p:cNvSpPr/>
          <p:nvPr/>
        </p:nvSpPr>
        <p:spPr>
          <a:xfrm rot="16200000" flipV="1">
            <a:off x="5789676" y="5942077"/>
            <a:ext cx="914400" cy="612648"/>
          </a:xfrm>
          <a:prstGeom prst="borderCallout1">
            <a:avLst>
              <a:gd name="adj1" fmla="val 101325"/>
              <a:gd name="adj2" fmla="val 99530"/>
              <a:gd name="adj3" fmla="val 156158"/>
              <a:gd name="adj4" fmla="val 28804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8</a:t>
            </a:r>
          </a:p>
        </p:txBody>
      </p:sp>
      <p:sp>
        <p:nvSpPr>
          <p:cNvPr id="3" name="Rectangle 2"/>
          <p:cNvSpPr/>
          <p:nvPr/>
        </p:nvSpPr>
        <p:spPr>
          <a:xfrm>
            <a:off x="6705601" y="5608320"/>
            <a:ext cx="5224461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/>
              <a:t>“Architecture is frozen music, and music is flowing architecture” </a:t>
            </a:r>
          </a:p>
          <a:p>
            <a:pPr algn="r"/>
            <a:r>
              <a:rPr lang="en-US" sz="1900" dirty="0"/>
              <a:t>–Johann Wolfgang von Goethe (1749-1832)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1600200"/>
            <a:ext cx="1569890" cy="3847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00" dirty="0"/>
              <a:t>Development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31310" y="1596480"/>
            <a:ext cx="1798490" cy="3847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00" dirty="0"/>
              <a:t>Recapitulation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29497" y="1600201"/>
            <a:ext cx="707245" cy="38472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900" dirty="0"/>
              <a:t>Coda</a:t>
            </a:r>
          </a:p>
        </p:txBody>
      </p:sp>
    </p:spTree>
    <p:extLst>
      <p:ext uri="{BB962C8B-B14F-4D97-AF65-F5344CB8AC3E}">
        <p14:creationId xmlns:p14="http://schemas.microsoft.com/office/powerpoint/2010/main" val="16936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31" grpId="0" animBg="1"/>
      <p:bldP spid="37" grpId="0" animBg="1"/>
      <p:bldP spid="38" grpId="0" animBg="1"/>
      <p:bldP spid="39" grpId="0" animBg="1"/>
      <p:bldP spid="40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Ludwig van Beethoven (1770-1828)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20538" cy="4351338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r>
              <a:rPr lang="en-US" dirty="0"/>
              <a:t>Born in Bonn (court of the Electorate of Cologne: brother of the Holy Roman Emperor)</a:t>
            </a:r>
          </a:p>
          <a:p>
            <a:pPr lvl="1"/>
            <a:r>
              <a:rPr lang="en-US" sz="2800" dirty="0"/>
              <a:t>Son and grandson of court musicians </a:t>
            </a:r>
          </a:p>
          <a:p>
            <a:pPr lvl="1"/>
            <a:r>
              <a:rPr lang="en-US" sz="2800" dirty="0"/>
              <a:t>Father was an alcoholic and a singer</a:t>
            </a:r>
          </a:p>
          <a:p>
            <a:r>
              <a:rPr lang="en-US" dirty="0"/>
              <a:t>Studied violin and piano</a:t>
            </a:r>
          </a:p>
          <a:p>
            <a:r>
              <a:rPr lang="en-US" dirty="0"/>
              <a:t>Entered into the music profession at age 8</a:t>
            </a:r>
          </a:p>
          <a:p>
            <a:r>
              <a:rPr lang="en-US" dirty="0"/>
              <a:t>Haphazard and uneven education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538" y="1295400"/>
            <a:ext cx="2328062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034" y="3260111"/>
            <a:ext cx="2430966" cy="3245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408234" y="1447800"/>
            <a:ext cx="204996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Beethoven, age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6031468"/>
            <a:ext cx="2362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Family home in Bonn</a:t>
            </a:r>
          </a:p>
        </p:txBody>
      </p:sp>
    </p:spTree>
    <p:extLst>
      <p:ext uri="{BB962C8B-B14F-4D97-AF65-F5344CB8AC3E}">
        <p14:creationId xmlns:p14="http://schemas.microsoft.com/office/powerpoint/2010/main" val="342429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Ludwig van Beethoven (1770-1828)</a:t>
            </a:r>
          </a:p>
        </p:txBody>
      </p:sp>
      <p:pic>
        <p:nvPicPr>
          <p:cNvPr id="6" name="Content Placeholder 5" descr="GermanyMap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503254" y="1825625"/>
            <a:ext cx="3851491" cy="435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rPr lang="en-US" sz="2400" dirty="0"/>
              <a:t>1787 – visited Vienna, met Mozart</a:t>
            </a:r>
          </a:p>
          <a:p>
            <a:r>
              <a:rPr lang="en-US" sz="2400" dirty="0"/>
              <a:t>1787-1791 – Bonn court musician</a:t>
            </a:r>
          </a:p>
          <a:p>
            <a:r>
              <a:rPr lang="en-US" sz="2400" dirty="0"/>
              <a:t>1792 – moved to Vienna to study with Haydn </a:t>
            </a:r>
          </a:p>
        </p:txBody>
      </p:sp>
      <p:sp>
        <p:nvSpPr>
          <p:cNvPr id="7" name="Down Arrow 6"/>
          <p:cNvSpPr/>
          <p:nvPr/>
        </p:nvSpPr>
        <p:spPr>
          <a:xfrm rot="-1860000">
            <a:off x="4764698" y="4654019"/>
            <a:ext cx="234855" cy="48116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2220000">
            <a:off x="2432297" y="3665495"/>
            <a:ext cx="276746" cy="45934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76600" y="5689938"/>
            <a:ext cx="57912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“With the help of assiduous </a:t>
            </a:r>
            <a:r>
              <a:rPr lang="en-US" sz="2000" dirty="0" err="1"/>
              <a:t>labour</a:t>
            </a:r>
            <a:r>
              <a:rPr lang="en-US" sz="2000" dirty="0"/>
              <a:t> you shall receive </a:t>
            </a:r>
            <a:r>
              <a:rPr lang="en-US" sz="2000" i="1" dirty="0"/>
              <a:t>Mozart’s spirit from Haydn’s hands</a:t>
            </a:r>
            <a:r>
              <a:rPr lang="en-US" sz="2000" dirty="0"/>
              <a:t>.” </a:t>
            </a:r>
          </a:p>
          <a:p>
            <a:pPr algn="ctr"/>
            <a:r>
              <a:rPr lang="en-US" sz="2000" dirty="0"/>
              <a:t>–Count Ferdinand </a:t>
            </a:r>
            <a:r>
              <a:rPr lang="en-US" sz="2000" dirty="0" err="1"/>
              <a:t>Waldstein</a:t>
            </a:r>
            <a:r>
              <a:rPr lang="en-US" sz="2000" dirty="0"/>
              <a:t>, 1791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00926" y="3124200"/>
            <a:ext cx="675185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Bonn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2125" y="4211174"/>
            <a:ext cx="83869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Vienna</a:t>
            </a:r>
          </a:p>
        </p:txBody>
      </p:sp>
    </p:spTree>
    <p:extLst>
      <p:ext uri="{BB962C8B-B14F-4D97-AF65-F5344CB8AC3E}">
        <p14:creationId xmlns:p14="http://schemas.microsoft.com/office/powerpoint/2010/main" val="210868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Ludwig van Beethoven (1770-1828)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z="2400" dirty="0"/>
              <a:t>Well-known in Vienna before his arrival</a:t>
            </a:r>
          </a:p>
          <a:p>
            <a:r>
              <a:rPr lang="en-US" sz="2400" dirty="0"/>
              <a:t>Student of Joseph Haydn (composition)</a:t>
            </a:r>
          </a:p>
          <a:p>
            <a:r>
              <a:rPr lang="en-US" sz="2400" dirty="0"/>
              <a:t>Viennese audiences were devoted to music </a:t>
            </a:r>
          </a:p>
          <a:p>
            <a:pPr lvl="1"/>
            <a:r>
              <a:rPr lang="en-US" dirty="0"/>
              <a:t>Commissioning works, maintaining private ensembles, private concerts</a:t>
            </a:r>
          </a:p>
          <a:p>
            <a:r>
              <a:rPr lang="en-US" sz="2400" dirty="0"/>
              <a:t>Virtuoso pianist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97" r="-7381" b="3368"/>
          <a:stretch/>
        </p:blipFill>
        <p:spPr>
          <a:xfrm>
            <a:off x="7086600" y="1443038"/>
            <a:ext cx="4030980" cy="4879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181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Ludwig van Beethoven (1770-1828)</a:t>
            </a:r>
          </a:p>
        </p:txBody>
      </p:sp>
      <p:pic>
        <p:nvPicPr>
          <p:cNvPr id="6" name="Content Placeholder 7" descr="beethoven young man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2424" y="2291557"/>
            <a:ext cx="2733675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Content Placeholder 4" descr="beethoven standing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490914" y="2291557"/>
            <a:ext cx="2605086" cy="3058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343650" y="1673225"/>
            <a:ext cx="5010150" cy="47180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z="2400" dirty="0"/>
              <a:t>Rough personality</a:t>
            </a:r>
          </a:p>
          <a:p>
            <a:r>
              <a:rPr lang="en-US" sz="2400" dirty="0"/>
              <a:t>Refused to play under certain circumstances</a:t>
            </a:r>
          </a:p>
          <a:p>
            <a:r>
              <a:rPr lang="en-US" sz="2400" dirty="0"/>
              <a:t>Physically unattractive</a:t>
            </a:r>
          </a:p>
          <a:p>
            <a:r>
              <a:rPr lang="en-US" sz="2400" dirty="0"/>
              <a:t>Socially awkward</a:t>
            </a:r>
          </a:p>
          <a:p>
            <a:pPr lvl="1"/>
            <a:r>
              <a:rPr lang="en-US" dirty="0"/>
              <a:t>Impatient, distrustful</a:t>
            </a:r>
          </a:p>
          <a:p>
            <a:pPr lvl="1"/>
            <a:r>
              <a:rPr lang="en-US" dirty="0"/>
              <a:t>Poor manners</a:t>
            </a:r>
          </a:p>
          <a:p>
            <a:pPr lvl="1"/>
            <a:r>
              <a:rPr lang="en-US" dirty="0"/>
              <a:t>Quick temper</a:t>
            </a:r>
          </a:p>
          <a:p>
            <a:r>
              <a:rPr lang="en-US" sz="2400" dirty="0"/>
              <a:t>Inspired by the French Revolution</a:t>
            </a:r>
          </a:p>
        </p:txBody>
      </p:sp>
    </p:spTree>
    <p:extLst>
      <p:ext uri="{BB962C8B-B14F-4D97-AF65-F5344CB8AC3E}">
        <p14:creationId xmlns:p14="http://schemas.microsoft.com/office/powerpoint/2010/main" val="253430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Ludwig van Beethoven (1770-1828)</a:t>
            </a:r>
          </a:p>
        </p:txBody>
      </p:sp>
      <p:pic>
        <p:nvPicPr>
          <p:cNvPr id="5" name="Content Placeholder 4" descr="beethoven lichnowsky lobkowitz czerny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14412" y="2420144"/>
            <a:ext cx="3671887" cy="3108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6325" y="1825625"/>
            <a:ext cx="6467475" cy="435133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z="2400" dirty="0"/>
              <a:t>Financial support from aristocratic families</a:t>
            </a:r>
          </a:p>
          <a:p>
            <a:pPr lvl="1"/>
            <a:r>
              <a:rPr lang="en-US" dirty="0"/>
              <a:t>Prince </a:t>
            </a:r>
            <a:r>
              <a:rPr lang="en-US" dirty="0" err="1"/>
              <a:t>Lobkowitz</a:t>
            </a:r>
            <a:endParaRPr lang="en-US" dirty="0"/>
          </a:p>
          <a:p>
            <a:pPr lvl="1"/>
            <a:r>
              <a:rPr lang="en-US" dirty="0"/>
              <a:t>Prince </a:t>
            </a:r>
            <a:r>
              <a:rPr lang="en-US" dirty="0" err="1"/>
              <a:t>Lichnowsky</a:t>
            </a:r>
            <a:endParaRPr lang="en-US" dirty="0"/>
          </a:p>
          <a:p>
            <a:pPr lvl="1"/>
            <a:r>
              <a:rPr lang="en-US" dirty="0"/>
              <a:t>Archduke Rudolph</a:t>
            </a:r>
          </a:p>
          <a:p>
            <a:r>
              <a:rPr lang="en-US" sz="2400" dirty="0"/>
              <a:t>Manipulated his patrons into giving him a lifetime annuity by accepting a Kapellmeister position outside of Vienna</a:t>
            </a:r>
          </a:p>
          <a:p>
            <a:r>
              <a:rPr lang="en-US" sz="2400" dirty="0"/>
              <a:t>Shrewd businessman in publishing</a:t>
            </a:r>
          </a:p>
        </p:txBody>
      </p:sp>
    </p:spTree>
    <p:extLst>
      <p:ext uri="{BB962C8B-B14F-4D97-AF65-F5344CB8AC3E}">
        <p14:creationId xmlns:p14="http://schemas.microsoft.com/office/powerpoint/2010/main" val="36654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Ludwig van Beethoven, Symphony </a:t>
            </a:r>
            <a:r>
              <a:rPr lang="en-US" sz="3600" dirty="0"/>
              <a:t>No. 5 in C minor, Op. 67, II. Andante con </a:t>
            </a:r>
            <a:r>
              <a:rPr lang="en-US" sz="3600" dirty="0" err="1"/>
              <a:t>moto</a:t>
            </a:r>
            <a:r>
              <a:rPr lang="en-US" sz="3600" dirty="0"/>
              <a:t> (1808)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19800" cy="435133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z="2400" dirty="0"/>
              <a:t>Form: theme and variations</a:t>
            </a:r>
          </a:p>
          <a:p>
            <a:pPr lvl="1"/>
            <a:r>
              <a:rPr lang="en-US" dirty="0"/>
              <a:t>Typically light and unimportant</a:t>
            </a:r>
          </a:p>
          <a:p>
            <a:pPr lvl="1"/>
            <a:r>
              <a:rPr lang="en-US" dirty="0"/>
              <a:t>Here: ruminative, cycling, obsessive, desperate – variations are like a journey</a:t>
            </a:r>
          </a:p>
          <a:p>
            <a:r>
              <a:rPr lang="en-US" sz="2400" dirty="0"/>
              <a:t>Recalls military funeral marches</a:t>
            </a:r>
          </a:p>
          <a:p>
            <a:pPr lvl="1"/>
            <a:r>
              <a:rPr lang="en-US" dirty="0"/>
              <a:t>Funeral processions during the Napoleonic Wars (1799-1815)</a:t>
            </a:r>
          </a:p>
          <a:p>
            <a:pPr lvl="1"/>
            <a:r>
              <a:rPr lang="en-US" dirty="0"/>
              <a:t>Timpani, brass, march-like or processional sound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020956"/>
            <a:ext cx="3276600" cy="3846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248401" y="6019801"/>
            <a:ext cx="4309949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Jacques-Louis David (1748-1825</a:t>
            </a:r>
            <a:r>
              <a:rPr lang="en-US" dirty="0" smtClean="0"/>
              <a:t>), </a:t>
            </a:r>
            <a:r>
              <a:rPr lang="en-US" i="1" dirty="0"/>
              <a:t>Napoleon at the Saint-Bernard Pass</a:t>
            </a:r>
            <a:r>
              <a:rPr lang="en-US" dirty="0"/>
              <a:t> (1801)</a:t>
            </a:r>
          </a:p>
        </p:txBody>
      </p:sp>
    </p:spTree>
    <p:extLst>
      <p:ext uri="{BB962C8B-B14F-4D97-AF65-F5344CB8AC3E}">
        <p14:creationId xmlns:p14="http://schemas.microsoft.com/office/powerpoint/2010/main" val="289713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par>
              <p:cTn/>
            </p:par>
            <p:par>
              <p:cTn/>
            </p:par>
            <p:par>
              <p:cTn/>
            </p:par>
            <p:par>
              <p:cTn/>
            </p:par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Ludwig van Beethoven, Symphony </a:t>
            </a:r>
            <a:r>
              <a:rPr lang="en-US" sz="3600" dirty="0"/>
              <a:t>No. 5 in c minor, Op. 67, II. Andante con </a:t>
            </a:r>
            <a:r>
              <a:rPr lang="en-US" sz="3600" dirty="0" err="1"/>
              <a:t>moto</a:t>
            </a:r>
            <a:r>
              <a:rPr lang="en-US" sz="3600" dirty="0"/>
              <a:t> (1808)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600" y="1447800"/>
            <a:ext cx="1371600" cy="914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First theme</a:t>
            </a:r>
          </a:p>
        </p:txBody>
      </p:sp>
      <p:sp>
        <p:nvSpPr>
          <p:cNvPr id="6" name="Rectangle 5"/>
          <p:cNvSpPr/>
          <p:nvPr/>
        </p:nvSpPr>
        <p:spPr>
          <a:xfrm>
            <a:off x="3505200" y="1447800"/>
            <a:ext cx="1524000" cy="914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Second theme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0" y="1447800"/>
            <a:ext cx="1524000" cy="914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Evaporates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553201" y="1447800"/>
            <a:ext cx="1044805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First theme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11895" y="1447800"/>
            <a:ext cx="1066800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Second theme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78695" y="1447800"/>
            <a:ext cx="1592094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Evaporates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28800" y="4763869"/>
            <a:ext cx="228600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First theme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0" y="4763869"/>
            <a:ext cx="198120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Second theme (incomplete)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0" y="4763869"/>
            <a:ext cx="1592094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Evaporates (brief)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69488" y="4753928"/>
            <a:ext cx="9906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First theme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60088" y="4753928"/>
            <a:ext cx="14478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Coda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401669"/>
            <a:ext cx="2895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Warm, rich, gentle strings (tenor range)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Tender woodwind 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33600" y="3276600"/>
            <a:ext cx="32004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Processional, based on the four-note motive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Searching, “lost” passage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Repeated </a:t>
            </a:r>
            <a:r>
              <a:rPr lang="en-US" i="1" dirty="0"/>
              <a:t>forte</a:t>
            </a:r>
            <a:r>
              <a:rPr lang="en-US" dirty="0"/>
              <a:t> with timpani and brass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5072" y="2401670"/>
            <a:ext cx="2875929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Lurking four-note motive (basses)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Harmonically ambiguous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No clear melodic material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3733800"/>
            <a:ext cx="30861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Cello (shorter note values) and clarinet counter-melody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Tender woodwind melody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24800" y="2609672"/>
            <a:ext cx="2667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Processional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Searching</a:t>
            </a:r>
          </a:p>
          <a:p>
            <a:pPr>
              <a:buFont typeface="Arial" pitchFamily="34" charset="0"/>
              <a:buChar char="•"/>
            </a:pPr>
            <a:r>
              <a:rPr lang="en-US" i="1" dirty="0"/>
              <a:t>Forte</a:t>
            </a:r>
            <a:r>
              <a:rPr lang="en-US" dirty="0"/>
              <a:t>, more vigorous string accompaniment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00200" y="5754469"/>
            <a:ext cx="35052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Cello, even shorter note values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Repeated pulsing notes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Thematic remnants (</a:t>
            </a:r>
            <a:r>
              <a:rPr lang="en-US" dirty="0" err="1"/>
              <a:t>ww</a:t>
            </a:r>
            <a:r>
              <a:rPr lang="en-US" dirty="0"/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91200" y="5780781"/>
            <a:ext cx="167640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i="1" dirty="0"/>
              <a:t>Decrescendo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91400" y="5780782"/>
            <a:ext cx="183479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Minor, ghost-like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Tender </a:t>
            </a:r>
            <a:r>
              <a:rPr lang="en-US" dirty="0" err="1"/>
              <a:t>ww</a:t>
            </a:r>
            <a:r>
              <a:rPr lang="en-US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Tender (</a:t>
            </a:r>
            <a:r>
              <a:rPr lang="en-US" dirty="0" err="1"/>
              <a:t>tutti</a:t>
            </a:r>
            <a:r>
              <a:rPr lang="en-US" dirty="0"/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95800" y="6135470"/>
            <a:ext cx="1828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Full orchestra, </a:t>
            </a:r>
            <a:r>
              <a:rPr lang="en-US" i="1" dirty="0"/>
              <a:t>forte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9067800" y="6135470"/>
            <a:ext cx="1524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Final </a:t>
            </a:r>
            <a:br>
              <a:rPr lang="en-US" dirty="0"/>
            </a:br>
            <a:r>
              <a:rPr lang="en-US" dirty="0"/>
              <a:t>“embrace”</a:t>
            </a:r>
          </a:p>
        </p:txBody>
      </p:sp>
    </p:spTree>
    <p:extLst>
      <p:ext uri="{BB962C8B-B14F-4D97-AF65-F5344CB8AC3E}">
        <p14:creationId xmlns:p14="http://schemas.microsoft.com/office/powerpoint/2010/main" val="259314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role of the arts in the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548688" cy="4351338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r>
              <a:rPr lang="en-US" dirty="0"/>
              <a:t>1750-1850 – Industrial Revolution</a:t>
            </a:r>
          </a:p>
          <a:p>
            <a:pPr marL="342900" indent="-342900"/>
            <a:r>
              <a:rPr lang="en-US" dirty="0"/>
              <a:t>Industrialization and mechanization of trades (textiles, manufacturing, agriculture, transportation)</a:t>
            </a:r>
          </a:p>
          <a:p>
            <a:pPr marL="342900" indent="-342900"/>
            <a:r>
              <a:rPr lang="en-US" dirty="0"/>
              <a:t>Larger cities, impersonal factories</a:t>
            </a:r>
          </a:p>
          <a:p>
            <a:r>
              <a:rPr lang="en-US" dirty="0"/>
              <a:t>End of the patronage system and decrease of influence of aristocracy</a:t>
            </a:r>
          </a:p>
          <a:p>
            <a:pPr marL="342900" indent="-342900"/>
            <a:r>
              <a:rPr lang="en-US" dirty="0"/>
              <a:t>Artists are free to produce whatever art they choose</a:t>
            </a:r>
          </a:p>
          <a:p>
            <a:pPr marL="342900" indent="-342900"/>
            <a:r>
              <a:rPr lang="en-US" dirty="0"/>
              <a:t>The free market determines if they are successful or not</a:t>
            </a:r>
          </a:p>
          <a:p>
            <a:r>
              <a:rPr lang="en-US" dirty="0"/>
              <a:t>Art is the opposite of mechanization: it is an </a:t>
            </a:r>
            <a:r>
              <a:rPr lang="en-US" dirty="0" smtClean="0"/>
              <a:t>escape</a:t>
            </a:r>
          </a:p>
          <a:p>
            <a:r>
              <a:rPr lang="en-US" dirty="0" smtClean="0"/>
              <a:t>After </a:t>
            </a:r>
            <a:r>
              <a:rPr lang="en-US" dirty="0"/>
              <a:t>a meaningful artistic encounter, we emerge feeling better and more profound because we have experienced such deep and true things.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86888" y="2570133"/>
            <a:ext cx="2533899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/>
              <a:t>Ludwig van Beethoven</a:t>
            </a:r>
          </a:p>
          <a:p>
            <a:r>
              <a:rPr lang="en-US" sz="2000" dirty="0" smtClean="0"/>
              <a:t>Hector Berlioz</a:t>
            </a:r>
          </a:p>
          <a:p>
            <a:r>
              <a:rPr lang="en-US" sz="2000" dirty="0" smtClean="0"/>
              <a:t>Georges Bizet</a:t>
            </a:r>
          </a:p>
          <a:p>
            <a:r>
              <a:rPr lang="en-US" sz="2000" dirty="0" smtClean="0"/>
              <a:t>Johannes Brahms</a:t>
            </a:r>
          </a:p>
          <a:p>
            <a:r>
              <a:rPr lang="en-US" sz="2000" dirty="0" smtClean="0"/>
              <a:t>Frederic Chopin </a:t>
            </a:r>
          </a:p>
          <a:p>
            <a:r>
              <a:rPr lang="en-US" sz="2000" dirty="0" smtClean="0"/>
              <a:t>Gustav Mahler </a:t>
            </a:r>
          </a:p>
          <a:p>
            <a:r>
              <a:rPr lang="en-US" sz="2000" dirty="0" smtClean="0"/>
              <a:t>Franz Schubert</a:t>
            </a:r>
          </a:p>
          <a:p>
            <a:r>
              <a:rPr lang="en-US" sz="2000" dirty="0" smtClean="0"/>
              <a:t>Giuseppe Verdi</a:t>
            </a:r>
          </a:p>
          <a:p>
            <a:r>
              <a:rPr lang="en-US" sz="2000" dirty="0" smtClean="0"/>
              <a:t>Richard Wagner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8833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 (Romanticism) aesthetics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67390" cy="376078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Common artistic topics:</a:t>
            </a:r>
            <a:endParaRPr lang="en-US" sz="2400" dirty="0"/>
          </a:p>
          <a:p>
            <a:pPr lvl="1"/>
            <a:r>
              <a:rPr lang="en-US" dirty="0"/>
              <a:t>Nature</a:t>
            </a:r>
          </a:p>
          <a:p>
            <a:pPr lvl="1"/>
            <a:r>
              <a:rPr lang="en-US" dirty="0"/>
              <a:t>Nostalgia</a:t>
            </a:r>
          </a:p>
          <a:p>
            <a:pPr lvl="1"/>
            <a:r>
              <a:rPr lang="en-US" dirty="0"/>
              <a:t>The exotic</a:t>
            </a:r>
          </a:p>
          <a:p>
            <a:pPr lvl="1"/>
            <a:r>
              <a:rPr lang="en-US" dirty="0"/>
              <a:t>The supernatural</a:t>
            </a:r>
          </a:p>
          <a:p>
            <a:pPr lvl="1"/>
            <a:r>
              <a:rPr lang="en-US" dirty="0"/>
              <a:t>Folk life and ethnicity</a:t>
            </a:r>
          </a:p>
          <a:p>
            <a:pPr lvl="1"/>
            <a:r>
              <a:rPr lang="en-US" dirty="0"/>
              <a:t>Deep personal contemplation</a:t>
            </a:r>
          </a:p>
          <a:p>
            <a:pPr lvl="1"/>
            <a:r>
              <a:rPr lang="en-US" dirty="0"/>
              <a:t>Intense feelings </a:t>
            </a:r>
            <a:endParaRPr lang="en-US" dirty="0" smtClean="0"/>
          </a:p>
          <a:p>
            <a:r>
              <a:rPr lang="en-US" sz="2400" dirty="0"/>
              <a:t>The individual</a:t>
            </a:r>
          </a:p>
          <a:p>
            <a:r>
              <a:rPr lang="en-US" sz="2400" dirty="0"/>
              <a:t>Unique, non-repeatable artistic experiences</a:t>
            </a:r>
          </a:p>
          <a:p>
            <a:r>
              <a:rPr lang="en-US" sz="2400" dirty="0"/>
              <a:t>Art itself is valued over career and </a:t>
            </a:r>
            <a:r>
              <a:rPr lang="en-US" sz="2400" dirty="0" smtClean="0"/>
              <a:t>fame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90" y="1828801"/>
            <a:ext cx="4876800" cy="3083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783181" y="5087883"/>
            <a:ext cx="454848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Joseph </a:t>
            </a:r>
            <a:r>
              <a:rPr lang="en-US" dirty="0" smtClean="0"/>
              <a:t>Wright, </a:t>
            </a:r>
            <a:r>
              <a:rPr lang="en-US" i="1" dirty="0"/>
              <a:t>Outlet of Wyburn Lake </a:t>
            </a:r>
            <a:r>
              <a:rPr lang="en-US" dirty="0"/>
              <a:t> (1796)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5943607"/>
            <a:ext cx="10906125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Romantic authors: </a:t>
            </a:r>
            <a:r>
              <a:rPr lang="en-US" sz="2000" dirty="0">
                <a:cs typeface="Times New Roman" charset="0"/>
              </a:rPr>
              <a:t>Emily </a:t>
            </a:r>
            <a:r>
              <a:rPr lang="en-US" sz="2000" dirty="0" err="1">
                <a:cs typeface="Times New Roman" charset="0"/>
              </a:rPr>
              <a:t>Brontë</a:t>
            </a:r>
            <a:r>
              <a:rPr lang="en-US" sz="2000" dirty="0">
                <a:cs typeface="Times New Roman" charset="0"/>
              </a:rPr>
              <a:t> (and sisters), Lord Byron, </a:t>
            </a:r>
            <a:r>
              <a:rPr lang="en-US" sz="2000" dirty="0" err="1"/>
              <a:t>Alexandre</a:t>
            </a:r>
            <a:r>
              <a:rPr lang="en-US" sz="2000" dirty="0"/>
              <a:t> Dumas, Nathaniel Hawthorne, Victor Hugo, John Keats, Edgar Allan Poe, Mary Shelley, Leo Tolstoy</a:t>
            </a:r>
          </a:p>
        </p:txBody>
      </p:sp>
    </p:spTree>
    <p:extLst>
      <p:ext uri="{BB962C8B-B14F-4D97-AF65-F5344CB8AC3E}">
        <p14:creationId xmlns:p14="http://schemas.microsoft.com/office/powerpoint/2010/main" val="399357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 txBox="1">
            <a:spLocks/>
          </p:cNvSpPr>
          <p:nvPr/>
        </p:nvSpPr>
        <p:spPr>
          <a:xfrm>
            <a:off x="380992" y="2942654"/>
            <a:ext cx="5183188" cy="24204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In order for something to be called “art”, it must be “beautiful”</a:t>
            </a:r>
          </a:p>
          <a:p>
            <a:pPr marL="0" indent="0">
              <a:buNone/>
            </a:pPr>
            <a:r>
              <a:rPr lang="en-US" sz="2400" dirty="0" smtClean="0"/>
              <a:t>—Immanuel Kant, </a:t>
            </a:r>
            <a:r>
              <a:rPr lang="en-US" sz="2400" i="1" dirty="0" smtClean="0"/>
              <a:t>Critique of Judgment</a:t>
            </a:r>
            <a:r>
              <a:rPr lang="en-US" sz="2400" dirty="0" smtClean="0"/>
              <a:t>, 1790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ttitudes about music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39788" y="1481135"/>
            <a:ext cx="5157787" cy="823912"/>
          </a:xfrm>
        </p:spPr>
        <p:txBody>
          <a:bodyPr/>
          <a:lstStyle/>
          <a:p>
            <a:pPr algn="ctr"/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century (Classical)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481135"/>
            <a:ext cx="5183188" cy="823912"/>
          </a:xfrm>
        </p:spPr>
        <p:txBody>
          <a:bodyPr/>
          <a:lstStyle/>
          <a:p>
            <a:pPr algn="ctr"/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 (Romantic)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35952" y="5975466"/>
            <a:ext cx="832009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music people make is a product of the way people think AND the way people think is </a:t>
            </a:r>
            <a:r>
              <a:rPr lang="en-US" sz="2400" dirty="0" smtClean="0"/>
              <a:t>a </a:t>
            </a:r>
            <a:r>
              <a:rPr lang="en-US" sz="2400" dirty="0"/>
              <a:t>product of the music they listen to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172200" y="5000444"/>
            <a:ext cx="5510219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Music is a “holy mystery.” </a:t>
            </a:r>
          </a:p>
          <a:p>
            <a:pPr algn="r"/>
            <a:r>
              <a:rPr lang="en-US" sz="2400" dirty="0"/>
              <a:t>–Wilhelm </a:t>
            </a:r>
            <a:r>
              <a:rPr lang="en-US" sz="2400" dirty="0" err="1"/>
              <a:t>Wachenroder</a:t>
            </a:r>
            <a:r>
              <a:rPr lang="en-US" sz="2400" dirty="0"/>
              <a:t> (1790s)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199" y="2514607"/>
            <a:ext cx="5510221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“Music is the most romantic of all the arts.  Music unlocks for man an unfamiliar world having nothing in common with the external world that surrounds him.” </a:t>
            </a:r>
          </a:p>
          <a:p>
            <a:pPr algn="r"/>
            <a:r>
              <a:rPr lang="en-US" sz="2400" dirty="0"/>
              <a:t>–ETA Hoffmann, review of Beethoven’s Symphony No. 5 (1810)</a:t>
            </a:r>
          </a:p>
        </p:txBody>
      </p:sp>
    </p:spTree>
    <p:extLst>
      <p:ext uri="{BB962C8B-B14F-4D97-AF65-F5344CB8AC3E}">
        <p14:creationId xmlns:p14="http://schemas.microsoft.com/office/powerpoint/2010/main" val="161991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Ludwig van Beethoven (1770-1828)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486400" y="1371600"/>
            <a:ext cx="4876800" cy="3657600"/>
          </a:xfrm>
          <a:prstGeom prst="rect">
            <a:avLst/>
          </a:prstGeom>
        </p:spPr>
        <p:txBody>
          <a:bodyPr anchor="ctr"/>
          <a:lstStyle/>
          <a:p>
            <a:r>
              <a:rPr lang="en-US" sz="2400" dirty="0"/>
              <a:t>Often ill</a:t>
            </a:r>
          </a:p>
          <a:p>
            <a:r>
              <a:rPr lang="en-US" sz="2400" dirty="0"/>
              <a:t>Deafness beginning in 1796 </a:t>
            </a:r>
          </a:p>
          <a:p>
            <a:r>
              <a:rPr lang="en-US" sz="2400" dirty="0"/>
              <a:t>Conversation books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5300666"/>
            <a:ext cx="1051560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“I must confess that I am living a miserable life. For almost two years I have ceased to attend any social functions, just because I find it impossible to say to people: I am deaf. If I had any other profession it would be easier, but in my profession it is a terrible handicap. As for my enemies, of whom I have a fair number, what would they say?” – letter to a friend, 1801</a:t>
            </a:r>
          </a:p>
        </p:txBody>
      </p:sp>
      <p:pic>
        <p:nvPicPr>
          <p:cNvPr id="7" name="Content Placeholder 6" descr="beethoven conducting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838200" y="1523056"/>
            <a:ext cx="2722418" cy="350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820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Ludwig van Beethoven, </a:t>
            </a:r>
            <a:r>
              <a:rPr lang="en-US" sz="3600" i="1" dirty="0" err="1" smtClean="0"/>
              <a:t>Heiligenstadt</a:t>
            </a:r>
            <a:r>
              <a:rPr lang="en-US" sz="3600" i="1" dirty="0" smtClean="0"/>
              <a:t> </a:t>
            </a:r>
            <a:r>
              <a:rPr lang="en-US" sz="3600" i="1" dirty="0"/>
              <a:t>Testament </a:t>
            </a:r>
            <a:r>
              <a:rPr lang="en-US" sz="3600" dirty="0"/>
              <a:t>(1802)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z="2400" dirty="0"/>
              <a:t>Deafness</a:t>
            </a:r>
          </a:p>
          <a:p>
            <a:pPr lvl="1"/>
            <a:r>
              <a:rPr lang="en-US" dirty="0"/>
              <a:t>End of his career as a virtuoso pianist</a:t>
            </a:r>
          </a:p>
          <a:p>
            <a:pPr lvl="1"/>
            <a:r>
              <a:rPr lang="en-US" dirty="0"/>
              <a:t>Threatens his compositional career</a:t>
            </a:r>
          </a:p>
          <a:p>
            <a:r>
              <a:rPr lang="en-US" sz="2400" dirty="0"/>
              <a:t>Moral artistic obligation to society</a:t>
            </a:r>
          </a:p>
          <a:p>
            <a:pPr lvl="1"/>
            <a:r>
              <a:rPr lang="en-US" dirty="0"/>
              <a:t>Cut off from society but linked to it as well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2046506"/>
            <a:ext cx="5367338" cy="415498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US" sz="2400" dirty="0"/>
              <a:t>“But what Mortification if someone stood beside me and heard a flute from afar and </a:t>
            </a:r>
            <a:r>
              <a:rPr lang="en-US" sz="2400" i="1" dirty="0"/>
              <a:t>I </a:t>
            </a:r>
            <a:r>
              <a:rPr lang="en-US" sz="2400" dirty="0"/>
              <a:t>heard </a:t>
            </a:r>
            <a:r>
              <a:rPr lang="en-US" sz="2400" i="1" dirty="0"/>
              <a:t>nothing</a:t>
            </a:r>
            <a:r>
              <a:rPr lang="en-US" sz="2400" dirty="0"/>
              <a:t>; or someone </a:t>
            </a:r>
            <a:r>
              <a:rPr lang="en-US" sz="2400" i="1" dirty="0"/>
              <a:t>heard a Shepherd Singing</a:t>
            </a:r>
            <a:r>
              <a:rPr lang="en-US" sz="2400" dirty="0"/>
              <a:t>, and I heard nothing.  Such Happenings brought me close to despair; I was not far from ending my own life—only Art, only art held me back.  It seemed impossible to me that I should leave the world before I had produced all that I felt I might.”</a:t>
            </a:r>
          </a:p>
          <a:p>
            <a:pPr algn="r"/>
            <a:r>
              <a:rPr lang="en-US" sz="2400" dirty="0" smtClean="0"/>
              <a:t>—</a:t>
            </a:r>
            <a:r>
              <a:rPr lang="en-US" sz="2400" dirty="0" err="1"/>
              <a:t>Heilegnstadt</a:t>
            </a:r>
            <a:r>
              <a:rPr lang="en-US" sz="2400" dirty="0"/>
              <a:t> Testament</a:t>
            </a:r>
          </a:p>
        </p:txBody>
      </p:sp>
    </p:spTree>
    <p:extLst>
      <p:ext uri="{BB962C8B-B14F-4D97-AF65-F5344CB8AC3E}">
        <p14:creationId xmlns:p14="http://schemas.microsoft.com/office/powerpoint/2010/main" val="278914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Ludwig van Beethoven (1770-1828)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600200"/>
            <a:ext cx="8229600" cy="4876800"/>
          </a:xfrm>
          <a:prstGeom prst="rect">
            <a:avLst/>
          </a:prstGeom>
        </p:spPr>
        <p:txBody>
          <a:bodyPr/>
          <a:lstStyle/>
          <a:p>
            <a:endParaRPr lang="en-US" sz="2400" dirty="0"/>
          </a:p>
          <a:p>
            <a:r>
              <a:rPr lang="en-US" sz="2400" dirty="0"/>
              <a:t>Walking</a:t>
            </a:r>
          </a:p>
          <a:p>
            <a:r>
              <a:rPr lang="en-US" sz="2400" dirty="0"/>
              <a:t>Sketchbooks</a:t>
            </a:r>
          </a:p>
          <a:p>
            <a:r>
              <a:rPr lang="en-US" sz="2400" dirty="0"/>
              <a:t>Editing</a:t>
            </a:r>
          </a:p>
        </p:txBody>
      </p:sp>
      <p:pic>
        <p:nvPicPr>
          <p:cNvPr id="6" name="Picture 5" descr="beethoven compos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1676400"/>
            <a:ext cx="4038600" cy="3456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844588"/>
            <a:ext cx="4267200" cy="2708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068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Ludwig van Beethoven (1770-1827)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z="2400" dirty="0"/>
              <a:t>After going deaf, Beethoven continued composing for 25 years (135 opus numbers total)</a:t>
            </a:r>
          </a:p>
          <a:p>
            <a:pPr lvl="1"/>
            <a:r>
              <a:rPr lang="en-US" dirty="0"/>
              <a:t>Mozart – 626</a:t>
            </a:r>
          </a:p>
          <a:p>
            <a:pPr lvl="1"/>
            <a:r>
              <a:rPr lang="en-US" dirty="0"/>
              <a:t>Haydn – 750 </a:t>
            </a:r>
          </a:p>
          <a:p>
            <a:pPr lvl="1"/>
            <a:r>
              <a:rPr lang="en-US" dirty="0"/>
              <a:t>Bach – 1128 (BWV)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599" y="4122232"/>
            <a:ext cx="51054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Beethoven, </a:t>
            </a:r>
            <a:r>
              <a:rPr lang="en-US" sz="2000" dirty="0"/>
              <a:t>String Quartet No. 14 in C-sharp minor, Op. 131, II. Allegro molto </a:t>
            </a:r>
            <a:r>
              <a:rPr lang="en-US" sz="2000" dirty="0" err="1"/>
              <a:t>vivace</a:t>
            </a:r>
            <a:r>
              <a:rPr lang="en-US" sz="2000" dirty="0"/>
              <a:t> (1826)</a:t>
            </a:r>
          </a:p>
          <a:p>
            <a:pPr algn="ctr"/>
            <a:r>
              <a:rPr lang="en-US" sz="2000" dirty="0"/>
              <a:t>Performed by The Emerson String Quartet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8512" y="1690688"/>
            <a:ext cx="42672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Beethoven, </a:t>
            </a:r>
            <a:r>
              <a:rPr lang="en-US" sz="2000" dirty="0"/>
              <a:t>Piano Sonata No. 25 in G Major, Op. 79, III. </a:t>
            </a:r>
            <a:r>
              <a:rPr lang="en-US" sz="2000" dirty="0" err="1"/>
              <a:t>Vivace</a:t>
            </a:r>
            <a:r>
              <a:rPr lang="en-US" sz="2000" dirty="0"/>
              <a:t> (1809)</a:t>
            </a:r>
          </a:p>
          <a:p>
            <a:pPr algn="ctr"/>
            <a:r>
              <a:rPr lang="en-US" sz="2000" dirty="0"/>
              <a:t>Performed by Richard Goode</a:t>
            </a:r>
          </a:p>
        </p:txBody>
      </p:sp>
    </p:spTree>
    <p:extLst>
      <p:ext uri="{BB962C8B-B14F-4D97-AF65-F5344CB8AC3E}">
        <p14:creationId xmlns:p14="http://schemas.microsoft.com/office/powerpoint/2010/main" val="67437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ethoven - Steil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72563" y="2469533"/>
            <a:ext cx="2545080" cy="3063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Beethoven’s Legacy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8234363" cy="435133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r>
              <a:rPr lang="en-US" sz="2400" dirty="0"/>
              <a:t>Beethoven embodies musical art</a:t>
            </a:r>
          </a:p>
          <a:p>
            <a:r>
              <a:rPr lang="en-US" sz="2400" dirty="0"/>
              <a:t>His music never left the concert halls – played continuously to present day</a:t>
            </a:r>
          </a:p>
          <a:p>
            <a:r>
              <a:rPr lang="en-US" sz="2400" dirty="0"/>
              <a:t>Heroism: loud, brass and timpani, military connotations, struggle against a persistent problem, triumph</a:t>
            </a:r>
          </a:p>
          <a:p>
            <a:r>
              <a:rPr lang="en-US" sz="2400" dirty="0"/>
              <a:t>Emerging Austro-Germanic self-consciousness and self-championing</a:t>
            </a:r>
          </a:p>
          <a:p>
            <a:pPr lvl="1"/>
            <a:r>
              <a:rPr lang="en-US" dirty="0"/>
              <a:t>Celebrating the German-ness of German composers</a:t>
            </a:r>
          </a:p>
          <a:p>
            <a:pPr lvl="1"/>
            <a:r>
              <a:rPr lang="en-US" dirty="0"/>
              <a:t>Serious compositions (symphonies, string quartets)</a:t>
            </a:r>
          </a:p>
          <a:p>
            <a:pPr lvl="1"/>
            <a:r>
              <a:rPr lang="en-US" dirty="0"/>
              <a:t>Lofty and moralistic</a:t>
            </a:r>
          </a:p>
        </p:txBody>
      </p:sp>
    </p:spTree>
    <p:extLst>
      <p:ext uri="{BB962C8B-B14F-4D97-AF65-F5344CB8AC3E}">
        <p14:creationId xmlns:p14="http://schemas.microsoft.com/office/powerpoint/2010/main" val="230829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Johannes Brahms (1833-97)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064234" cy="435133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r>
              <a:rPr lang="en-US" sz="2200" dirty="0"/>
              <a:t>b. Hamburg, Germany</a:t>
            </a:r>
          </a:p>
          <a:p>
            <a:r>
              <a:rPr lang="en-US" sz="2200" dirty="0"/>
              <a:t>Virtuoso pianist</a:t>
            </a:r>
          </a:p>
          <a:p>
            <a:r>
              <a:rPr lang="en-US" sz="2200" dirty="0"/>
              <a:t>Musical </a:t>
            </a:r>
            <a:r>
              <a:rPr lang="en-US" sz="2200" dirty="0" smtClean="0"/>
              <a:t>traditionalist: passionate </a:t>
            </a:r>
            <a:r>
              <a:rPr lang="en-US" sz="2200" dirty="0"/>
              <a:t>about older music</a:t>
            </a:r>
          </a:p>
          <a:p>
            <a:pPr lvl="1"/>
            <a:r>
              <a:rPr lang="en-US" sz="2200" dirty="0"/>
              <a:t>Owned the complete works of Beethoven, Schubert, Mozart, </a:t>
            </a:r>
            <a:r>
              <a:rPr lang="en-US" sz="2200" dirty="0" smtClean="0"/>
              <a:t>Palestrina</a:t>
            </a:r>
          </a:p>
          <a:p>
            <a:pPr lvl="1"/>
            <a:r>
              <a:rPr lang="en-US" sz="2200" dirty="0"/>
              <a:t>1872-75 Directed the Viennese </a:t>
            </a:r>
            <a:r>
              <a:rPr lang="en-US" sz="2200" dirty="0" err="1"/>
              <a:t>Gesellschaft</a:t>
            </a:r>
            <a:r>
              <a:rPr lang="en-US" sz="2200" dirty="0"/>
              <a:t> </a:t>
            </a:r>
            <a:r>
              <a:rPr lang="en-US" sz="2200" dirty="0" err="1"/>
              <a:t>für</a:t>
            </a:r>
            <a:r>
              <a:rPr lang="en-US" sz="2200" dirty="0"/>
              <a:t> </a:t>
            </a:r>
            <a:r>
              <a:rPr lang="en-US" sz="2200" dirty="0" err="1"/>
              <a:t>Musikfreunde</a:t>
            </a:r>
            <a:r>
              <a:rPr lang="en-US" sz="2200" dirty="0"/>
              <a:t> (Society for the friends of music</a:t>
            </a:r>
            <a:r>
              <a:rPr lang="en-US" sz="2200" dirty="0" smtClean="0"/>
              <a:t>) – programmed works </a:t>
            </a:r>
            <a:r>
              <a:rPr lang="en-US" sz="2200" dirty="0"/>
              <a:t>by Mozart, Haydn, and </a:t>
            </a:r>
            <a:r>
              <a:rPr lang="en-US" sz="2200" dirty="0" smtClean="0"/>
              <a:t>Beethoven</a:t>
            </a:r>
          </a:p>
          <a:p>
            <a:r>
              <a:rPr lang="en-US" sz="2200" dirty="0"/>
              <a:t>Burdened by the past and by perfectionism</a:t>
            </a:r>
          </a:p>
          <a:p>
            <a:pPr lvl="1"/>
            <a:r>
              <a:rPr lang="en-US" sz="2200" dirty="0"/>
              <a:t>Wrote his first symphony at age 43 in </a:t>
            </a:r>
            <a:r>
              <a:rPr lang="en-US" sz="2200" dirty="0" smtClean="0"/>
              <a:t>1876</a:t>
            </a:r>
          </a:p>
          <a:p>
            <a:r>
              <a:rPr lang="en-US" sz="2200" dirty="0" smtClean="0"/>
              <a:t>Composed </a:t>
            </a:r>
            <a:r>
              <a:rPr lang="en-US" sz="2200" dirty="0"/>
              <a:t>only absolute music: 4 symphonies, concertos, chamber music; no operas or program </a:t>
            </a:r>
            <a:r>
              <a:rPr lang="en-US" sz="2200" dirty="0" smtClean="0"/>
              <a:t>music</a:t>
            </a:r>
            <a:endParaRPr lang="en-US" sz="2200" dirty="0"/>
          </a:p>
        </p:txBody>
      </p:sp>
      <p:pic>
        <p:nvPicPr>
          <p:cNvPr id="9" name="Content Placeholder 8" descr="brahms middle ag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9828267" y="419604"/>
            <a:ext cx="2143817" cy="2677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brahms ol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2433" y="3332332"/>
            <a:ext cx="1995487" cy="28446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937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Johannes Brahms, Symphony No. 3 in F Major, Op. 90 (1883)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ctr">
            <a:noAutofit/>
          </a:bodyPr>
          <a:lstStyle/>
          <a:p>
            <a:pPr marL="550926" indent="-514350">
              <a:buClr>
                <a:schemeClr val="accent2"/>
              </a:buClr>
              <a:buSzPct val="100000"/>
              <a:buFont typeface="+mj-lt"/>
              <a:buAutoNum type="romanUcPeriod"/>
            </a:pPr>
            <a:r>
              <a:rPr lang="en-US" sz="2400" dirty="0"/>
              <a:t>Allegro</a:t>
            </a:r>
          </a:p>
          <a:p>
            <a:pPr lvl="1"/>
            <a:r>
              <a:rPr lang="en-US" dirty="0"/>
              <a:t>Sonata-allegro form</a:t>
            </a:r>
          </a:p>
          <a:p>
            <a:pPr marL="608076" indent="-571500">
              <a:buClr>
                <a:schemeClr val="accent2"/>
              </a:buClr>
              <a:buSzPct val="100000"/>
              <a:buFont typeface="+mj-lt"/>
              <a:buAutoNum type="romanUcPeriod"/>
            </a:pPr>
            <a:r>
              <a:rPr lang="en-US" sz="2400" dirty="0"/>
              <a:t>Andante</a:t>
            </a:r>
          </a:p>
          <a:p>
            <a:pPr lvl="1"/>
            <a:r>
              <a:rPr lang="en-US" dirty="0"/>
              <a:t>Slow movement</a:t>
            </a:r>
          </a:p>
          <a:p>
            <a:pPr marL="608076" indent="-571500">
              <a:buClr>
                <a:schemeClr val="accent2"/>
              </a:buClr>
              <a:buSzPct val="100000"/>
              <a:buFont typeface="+mj-lt"/>
              <a:buAutoNum type="romanUcPeriod"/>
            </a:pPr>
            <a:r>
              <a:rPr lang="en-US" sz="2400" dirty="0" err="1"/>
              <a:t>Poco</a:t>
            </a:r>
            <a:r>
              <a:rPr lang="en-US" sz="2400" dirty="0"/>
              <a:t> allegretto</a:t>
            </a:r>
          </a:p>
          <a:p>
            <a:pPr lvl="1"/>
            <a:r>
              <a:rPr lang="en-US" dirty="0"/>
              <a:t>Medium tempo, triple meter  (instead of a scherzo)</a:t>
            </a:r>
          </a:p>
          <a:p>
            <a:pPr marL="608076" indent="-571500">
              <a:buClr>
                <a:schemeClr val="accent2"/>
              </a:buClr>
              <a:buSzPct val="100000"/>
              <a:buFont typeface="+mj-lt"/>
              <a:buAutoNum type="romanUcPeriod"/>
            </a:pPr>
            <a:r>
              <a:rPr lang="en-US" sz="2400" dirty="0"/>
              <a:t>Allegro</a:t>
            </a:r>
          </a:p>
          <a:p>
            <a:pPr lvl="1"/>
            <a:r>
              <a:rPr lang="en-US" dirty="0"/>
              <a:t>Sonata-allegro form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r>
              <a:rPr lang="en-US" sz="2600" dirty="0"/>
              <a:t>Classical forms in a Romantic sound world</a:t>
            </a:r>
          </a:p>
          <a:p>
            <a:r>
              <a:rPr lang="en-US" sz="2600" dirty="0"/>
              <a:t>19</a:t>
            </a:r>
            <a:r>
              <a:rPr lang="en-US" sz="2600" baseline="30000" dirty="0"/>
              <a:t>th</a:t>
            </a:r>
            <a:r>
              <a:rPr lang="en-US" sz="2600" dirty="0"/>
              <a:t> century characteristics</a:t>
            </a:r>
          </a:p>
          <a:p>
            <a:pPr lvl="1"/>
            <a:r>
              <a:rPr lang="en-US" sz="2600" dirty="0"/>
              <a:t>Large orchestra</a:t>
            </a:r>
          </a:p>
          <a:p>
            <a:pPr lvl="1"/>
            <a:r>
              <a:rPr lang="en-US" sz="2600" dirty="0"/>
              <a:t>Few clear cadences or ends of sections</a:t>
            </a:r>
          </a:p>
          <a:p>
            <a:pPr lvl="1"/>
            <a:r>
              <a:rPr lang="en-US" sz="2600" dirty="0"/>
              <a:t>Interweaving of melody and accompaniment</a:t>
            </a:r>
          </a:p>
          <a:p>
            <a:r>
              <a:rPr lang="en-US" sz="2600" dirty="0" err="1"/>
              <a:t>Brahmsian</a:t>
            </a:r>
            <a:r>
              <a:rPr lang="en-US" sz="2600" dirty="0"/>
              <a:t> characteristics</a:t>
            </a:r>
          </a:p>
          <a:p>
            <a:pPr lvl="1"/>
            <a:r>
              <a:rPr lang="en-US" sz="2600" dirty="0"/>
              <a:t>Nostalgic quality</a:t>
            </a:r>
          </a:p>
          <a:p>
            <a:pPr lvl="1"/>
            <a:r>
              <a:rPr lang="en-US" sz="2600" dirty="0"/>
              <a:t>Polyphony and dense textures</a:t>
            </a:r>
          </a:p>
          <a:p>
            <a:pPr lvl="1"/>
            <a:r>
              <a:rPr lang="en-US" sz="2600" dirty="0"/>
              <a:t>Rhythmic ambiguity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28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Johannes Brahms, Symphony </a:t>
            </a:r>
            <a:r>
              <a:rPr lang="en-US" dirty="0"/>
              <a:t>No. 3 in F Major, Op. 90, </a:t>
            </a:r>
            <a:r>
              <a:rPr lang="en-US" dirty="0" smtClean="0"/>
              <a:t>I</a:t>
            </a:r>
            <a:r>
              <a:rPr lang="en-US" dirty="0"/>
              <a:t>. Allegro (1883)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6400" y="2057400"/>
            <a:ext cx="2362200" cy="838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Exposition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4038600" y="2057400"/>
            <a:ext cx="2057400" cy="838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Development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0" y="2057400"/>
            <a:ext cx="2286000" cy="8382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Recapitulation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0" y="2057400"/>
            <a:ext cx="2133600" cy="8382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1600200"/>
            <a:ext cx="16764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Present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1600200"/>
            <a:ext cx="25908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Explore the main ideas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1600200"/>
            <a:ext cx="22860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Unfinished business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2971800"/>
            <a:ext cx="2895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Primary theme – 2 big chords (tension!)</a:t>
            </a:r>
          </a:p>
          <a:p>
            <a:r>
              <a:rPr lang="en-US" dirty="0"/>
              <a:t>Tumultuous falling melody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3962400"/>
            <a:ext cx="2895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Transition – sensuous and languishing; gentle pulsing accompaniment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4944070"/>
            <a:ext cx="2895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Secondary theme – sweet and charming, woodwinds accompanied by strings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5858470"/>
            <a:ext cx="3276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Closing theme – increase in energy, intricate web of voices interweaving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43800" y="5996969"/>
            <a:ext cx="427672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Performed by the Berlin Philharmonic Orchestra – Herbert von Karajan, conductor</a:t>
            </a:r>
          </a:p>
        </p:txBody>
      </p:sp>
      <p:cxnSp>
        <p:nvCxnSpPr>
          <p:cNvPr id="41" name="Curved Connector 40"/>
          <p:cNvCxnSpPr/>
          <p:nvPr/>
        </p:nvCxnSpPr>
        <p:spPr>
          <a:xfrm>
            <a:off x="5029200" y="4114800"/>
            <a:ext cx="2667000" cy="1143000"/>
          </a:xfrm>
          <a:prstGeom prst="curvedConnector3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flipH="1">
            <a:off x="7543800" y="4114800"/>
            <a:ext cx="2667000" cy="1143000"/>
          </a:xfrm>
          <a:prstGeom prst="curvedConnector3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3" idx="3"/>
          </p:cNvCxnSpPr>
          <p:nvPr/>
        </p:nvCxnSpPr>
        <p:spPr>
          <a:xfrm>
            <a:off x="4495800" y="3433466"/>
            <a:ext cx="762000" cy="6813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4" idx="3"/>
          </p:cNvCxnSpPr>
          <p:nvPr/>
        </p:nvCxnSpPr>
        <p:spPr>
          <a:xfrm>
            <a:off x="4495800" y="4424066"/>
            <a:ext cx="1866900" cy="2622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5" idx="3"/>
          </p:cNvCxnSpPr>
          <p:nvPr/>
        </p:nvCxnSpPr>
        <p:spPr>
          <a:xfrm flipV="1">
            <a:off x="4495800" y="5257801"/>
            <a:ext cx="3048000" cy="1479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2" name="Curved Connector 51"/>
          <p:cNvCxnSpPr>
            <a:stCxn id="16" idx="3"/>
          </p:cNvCxnSpPr>
          <p:nvPr/>
        </p:nvCxnSpPr>
        <p:spPr>
          <a:xfrm flipV="1">
            <a:off x="4876800" y="4114801"/>
            <a:ext cx="4953000" cy="2205335"/>
          </a:xfrm>
          <a:prstGeom prst="curvedConnector3">
            <a:avLst>
              <a:gd name="adj1" fmla="val 84017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286500" y="1295401"/>
            <a:ext cx="17907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Restate the main ideas</a:t>
            </a:r>
          </a:p>
        </p:txBody>
      </p:sp>
    </p:spTree>
    <p:extLst>
      <p:ext uri="{BB962C8B-B14F-4D97-AF65-F5344CB8AC3E}">
        <p14:creationId xmlns:p14="http://schemas.microsoft.com/office/powerpoint/2010/main" val="238427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5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Johannes Brahms, Symphony </a:t>
            </a:r>
            <a:r>
              <a:rPr lang="en-US" dirty="0"/>
              <a:t>No. 3 in F Major, Op. 90</a:t>
            </a:r>
            <a:r>
              <a:rPr lang="en-US" dirty="0" smtClean="0"/>
              <a:t>, I. </a:t>
            </a:r>
            <a:r>
              <a:rPr lang="en-US" dirty="0"/>
              <a:t>Allegro (1883)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6400" y="2057400"/>
            <a:ext cx="2362200" cy="838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Exposition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4038600" y="2057400"/>
            <a:ext cx="2057400" cy="838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Development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0" y="2057400"/>
            <a:ext cx="2286000" cy="8382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Recapitulation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0" y="2057400"/>
            <a:ext cx="2133600" cy="8382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1600200"/>
            <a:ext cx="16764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Present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1600200"/>
            <a:ext cx="25908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Explore the main ideas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1295401"/>
            <a:ext cx="17907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Restate the main ideas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1600200"/>
            <a:ext cx="22860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Unfinished business</a:t>
            </a:r>
          </a:p>
        </p:txBody>
      </p:sp>
      <p:pic>
        <p:nvPicPr>
          <p:cNvPr id="12" name="1-05 Symphony No. 3 in F Major, Op.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413996.1998"/>
                  </p14:bmkLst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77550" y="1081088"/>
            <a:ext cx="609600" cy="609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00200" y="2971800"/>
            <a:ext cx="2895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Primary theme – 2 big chords (tension!)</a:t>
            </a:r>
          </a:p>
          <a:p>
            <a:r>
              <a:rPr lang="en-US" dirty="0"/>
              <a:t>Tumultuous falling melody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3962400"/>
            <a:ext cx="2895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Transition – sensuous and languishing; gentle pulsing accompaniment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4944070"/>
            <a:ext cx="2895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Secondary theme – sweet and charming, woodwinds accompanied by strings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5858470"/>
            <a:ext cx="3276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Closing theme – increase in energy, intricate web of voices interweaving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19600" y="3039071"/>
            <a:ext cx="31242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Remnants of the secondary theme, rhythmically unstable (urgent, pressing)</a:t>
            </a:r>
          </a:p>
          <a:p>
            <a:r>
              <a:rPr lang="en-US" dirty="0"/>
              <a:t>Loses direction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19600" y="4514672"/>
            <a:ext cx="28194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Soaring horn solo (based on primary theme), repeated by oboe</a:t>
            </a:r>
          </a:p>
          <a:p>
            <a:r>
              <a:rPr lang="en-US" dirty="0"/>
              <a:t>Trails off into the dark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3648670"/>
            <a:ext cx="236220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Begins with 4 big chords (more tension than before!)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63000" y="4343400"/>
            <a:ext cx="182880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Trickles away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0600" y="5782270"/>
            <a:ext cx="22860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Haunting echoes of the primary theme (bassoon first)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0" y="3048001"/>
            <a:ext cx="19050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Primary theme; new sense of anxiety and energy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10402" y="4923472"/>
            <a:ext cx="1904999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New orchestration, more elaborate textures than in the exposition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63000" y="4800601"/>
            <a:ext cx="18288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Ends with the primary theme – extremely gentle and warm sound</a:t>
            </a:r>
          </a:p>
        </p:txBody>
      </p:sp>
      <p:sp>
        <p:nvSpPr>
          <p:cNvPr id="17" name="Oval 16"/>
          <p:cNvSpPr/>
          <p:nvPr/>
        </p:nvSpPr>
        <p:spPr>
          <a:xfrm>
            <a:off x="3810000" y="3343870"/>
            <a:ext cx="457200" cy="2375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0" name="Oval 29"/>
          <p:cNvSpPr/>
          <p:nvPr/>
        </p:nvSpPr>
        <p:spPr>
          <a:xfrm>
            <a:off x="6477000" y="5096470"/>
            <a:ext cx="457200" cy="23753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31" name="Oval 30"/>
          <p:cNvSpPr/>
          <p:nvPr/>
        </p:nvSpPr>
        <p:spPr>
          <a:xfrm>
            <a:off x="6553200" y="6400800"/>
            <a:ext cx="457200" cy="23753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2" name="Oval 31"/>
          <p:cNvSpPr/>
          <p:nvPr/>
        </p:nvSpPr>
        <p:spPr>
          <a:xfrm>
            <a:off x="7848600" y="4334470"/>
            <a:ext cx="457200" cy="23753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33" name="Oval 32"/>
          <p:cNvSpPr/>
          <p:nvPr/>
        </p:nvSpPr>
        <p:spPr>
          <a:xfrm>
            <a:off x="10058400" y="3886200"/>
            <a:ext cx="457200" cy="23753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34" name="Oval 33"/>
          <p:cNvSpPr/>
          <p:nvPr/>
        </p:nvSpPr>
        <p:spPr>
          <a:xfrm>
            <a:off x="10058400" y="5934670"/>
            <a:ext cx="457200" cy="23753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6182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0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Project 1 also due via email by 11:59pm tonight</a:t>
            </a:r>
          </a:p>
          <a:p>
            <a:endParaRPr lang="en-US" dirty="0" smtClean="0"/>
          </a:p>
          <a:p>
            <a:r>
              <a:rPr lang="en-US" dirty="0" smtClean="0"/>
              <a:t>Concert Response Essay</a:t>
            </a:r>
          </a:p>
          <a:p>
            <a:endParaRPr lang="en-US" dirty="0" smtClean="0"/>
          </a:p>
          <a:p>
            <a:r>
              <a:rPr lang="en-US" dirty="0" smtClean="0"/>
              <a:t>Student </a:t>
            </a:r>
            <a:r>
              <a:rPr lang="en-US" dirty="0" smtClean="0"/>
              <a:t>Blog Post</a:t>
            </a:r>
          </a:p>
          <a:p>
            <a:pPr lvl="1"/>
            <a:r>
              <a:rPr lang="en-US" dirty="0" smtClean="0"/>
              <a:t>#13 through Sunday (F5A: Yannick C., J5: Caitlyn D.)</a:t>
            </a:r>
          </a:p>
          <a:p>
            <a:pPr lvl="1"/>
            <a:r>
              <a:rPr lang="en-US" dirty="0" smtClean="0"/>
              <a:t>#14 Monday through Wednesday (F5A: Ayana R., J5: James H.)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The end of the road… Course </a:t>
            </a:r>
            <a:r>
              <a:rPr lang="en-US" dirty="0" smtClean="0"/>
              <a:t>calendar change?</a:t>
            </a:r>
          </a:p>
          <a:p>
            <a:pPr lvl="1"/>
            <a:r>
              <a:rPr lang="en-US" dirty="0" smtClean="0"/>
              <a:t>One lecture on Music and Power instead of two</a:t>
            </a:r>
          </a:p>
          <a:p>
            <a:pPr lvl="1"/>
            <a:r>
              <a:rPr lang="en-US" dirty="0" smtClean="0"/>
              <a:t>Last class: extra credit in-class project and final exam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48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is similar about the music composed for each of the following modern entertainment media?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Cartoons</a:t>
            </a:r>
          </a:p>
          <a:p>
            <a:pPr marL="0" indent="0">
              <a:buNone/>
            </a:pPr>
            <a:r>
              <a:rPr lang="en-US" dirty="0" smtClean="0"/>
              <a:t>Movies</a:t>
            </a:r>
          </a:p>
          <a:p>
            <a:pPr marL="0" indent="0">
              <a:buNone/>
            </a:pPr>
            <a:r>
              <a:rPr lang="en-US" dirty="0" smtClean="0"/>
              <a:t>TV</a:t>
            </a:r>
          </a:p>
          <a:p>
            <a:pPr marL="0" indent="0">
              <a:buNone/>
            </a:pPr>
            <a:r>
              <a:rPr lang="en-US" dirty="0" smtClean="0"/>
              <a:t>Video games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126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1945</Words>
  <Application>Microsoft Office PowerPoint</Application>
  <PresentationFormat>Widescreen</PresentationFormat>
  <Paragraphs>321</Paragraphs>
  <Slides>26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Office Theme</vt:lpstr>
      <vt:lpstr>Mu 110: Introduction to Music </vt:lpstr>
      <vt:lpstr>In-class writing</vt:lpstr>
      <vt:lpstr>Aesthetic attitudes</vt:lpstr>
      <vt:lpstr>Changing musical styles</vt:lpstr>
      <vt:lpstr>Ludwig van Beethoven, Symphony No. 5 in c minor, Op. 67, I. Allegro con brio (1808)</vt:lpstr>
      <vt:lpstr>Ludwig van Beethoven (1770-1828)</vt:lpstr>
      <vt:lpstr>Ludwig van Beethoven (1770-1828)</vt:lpstr>
      <vt:lpstr>Ludwig van Beethoven (1770-1828)</vt:lpstr>
      <vt:lpstr>Ludwig van Beethoven (1770-1828)</vt:lpstr>
      <vt:lpstr>Ludwig van Beethoven (1770-1828)</vt:lpstr>
      <vt:lpstr>Ludwig van Beethoven, Symphony No. 5 in C minor, Op. 67, II. Andante con moto (1808)</vt:lpstr>
      <vt:lpstr>Ludwig van Beethoven, Symphony No. 5 in c minor, Op. 67, II. Andante con moto (1808)</vt:lpstr>
      <vt:lpstr>The role of the arts in the 19th century</vt:lpstr>
      <vt:lpstr>19th century (Romanticism) aesthetics</vt:lpstr>
      <vt:lpstr>Attitudes about music</vt:lpstr>
      <vt:lpstr>Ludwig van Beethoven (1770-1828)</vt:lpstr>
      <vt:lpstr>Ludwig van Beethoven, Heiligenstadt Testament (1802)</vt:lpstr>
      <vt:lpstr>Ludwig van Beethoven (1770-1828)</vt:lpstr>
      <vt:lpstr>Ludwig van Beethoven (1770-1827)</vt:lpstr>
      <vt:lpstr>Beethoven’s Legacy</vt:lpstr>
      <vt:lpstr>Johannes Brahms (1833-97)</vt:lpstr>
      <vt:lpstr>Johannes Brahms, Symphony No. 3 in F Major, Op. 90 (1883)</vt:lpstr>
      <vt:lpstr>Johannes Brahms, Symphony No. 3 in F Major, Op. 90, I. Allegro (1883)</vt:lpstr>
      <vt:lpstr>Johannes Brahms, Symphony No. 3 in F Major, Op. 90, I. Allegro (1883)</vt:lpstr>
      <vt:lpstr>Class business</vt:lpstr>
      <vt:lpstr>Email question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Jones</dc:creator>
  <cp:lastModifiedBy>Alice Jones</cp:lastModifiedBy>
  <cp:revision>30</cp:revision>
  <dcterms:created xsi:type="dcterms:W3CDTF">2016-04-01T11:32:31Z</dcterms:created>
  <dcterms:modified xsi:type="dcterms:W3CDTF">2016-04-09T11:40:18Z</dcterms:modified>
</cp:coreProperties>
</file>